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66" r:id="rId4"/>
    <p:sldId id="259" r:id="rId5"/>
    <p:sldId id="260" r:id="rId6"/>
    <p:sldId id="261" r:id="rId7"/>
    <p:sldId id="268" r:id="rId8"/>
    <p:sldId id="267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DBF8E-5EDF-4CAB-8FB3-9564D946D069}" type="datetimeFigureOut">
              <a:rPr lang="fr-FR" smtClean="0"/>
              <a:pPr/>
              <a:t>02/05/2019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443FA-5F5D-4AAD-B509-9DFA89EDEEF6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8" name="Image 17" descr="http://lycee-oiselet.fr/templates/yootheme/cache/oiselet-transparent-e4d34997.png">
            <a:extLst>
              <a:ext uri="{FF2B5EF4-FFF2-40B4-BE49-F238E27FC236}">
                <a16:creationId xmlns:a16="http://schemas.microsoft.com/office/drawing/2014/main" id="{F38EBE4D-4054-4E7F-9C81-53D87CC14438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5921" y="844"/>
            <a:ext cx="1125855" cy="83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">
            <a:extLst>
              <a:ext uri="{FF2B5EF4-FFF2-40B4-BE49-F238E27FC236}">
                <a16:creationId xmlns:a16="http://schemas.microsoft.com/office/drawing/2014/main" id="{BC241D33-C919-4729-B668-74F9F35A23A6}"/>
              </a:ext>
            </a:extLst>
          </p:cNvPr>
          <p:cNvPicPr/>
          <p:nvPr userDrawn="1"/>
        </p:nvPicPr>
        <p:blipFill>
          <a:blip r:embed="rId3">
            <a:lum/>
            <a:alphaModFix/>
          </a:blip>
          <a:srcRect b="27894"/>
          <a:stretch>
            <a:fillRect/>
          </a:stretch>
        </p:blipFill>
        <p:spPr>
          <a:xfrm>
            <a:off x="9274002" y="-15178"/>
            <a:ext cx="2917998" cy="1086333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886" y="500416"/>
            <a:ext cx="8596668" cy="85071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1254"/>
            <a:ext cx="10882320" cy="48858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8" name="1">
            <a:extLst>
              <a:ext uri="{FF2B5EF4-FFF2-40B4-BE49-F238E27FC236}">
                <a16:creationId xmlns:a16="http://schemas.microsoft.com/office/drawing/2014/main" id="{CBE27257-177B-4556-9B34-1C7CA7BE9570}"/>
              </a:ext>
            </a:extLst>
          </p:cNvPr>
          <p:cNvPicPr/>
          <p:nvPr userDrawn="1"/>
        </p:nvPicPr>
        <p:blipFill>
          <a:blip r:embed="rId2">
            <a:lum/>
            <a:alphaModFix/>
          </a:blip>
          <a:srcRect b="27894"/>
          <a:stretch>
            <a:fillRect/>
          </a:stretch>
        </p:blipFill>
        <p:spPr>
          <a:xfrm>
            <a:off x="9921922" y="-15177"/>
            <a:ext cx="2270078" cy="80674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Image 8" descr="http://lycee-oiselet.fr/templates/yootheme/cache/oiselet-transparent-e4d34997.png">
            <a:extLst>
              <a:ext uri="{FF2B5EF4-FFF2-40B4-BE49-F238E27FC236}">
                <a16:creationId xmlns:a16="http://schemas.microsoft.com/office/drawing/2014/main" id="{F18E1CFF-E37B-412F-8808-448104F3F244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3164" y="844"/>
            <a:ext cx="1125855" cy="83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F3011-55DB-40DD-ADDB-0B3D120E1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662" y="1855305"/>
            <a:ext cx="8772938" cy="2195532"/>
          </a:xfrm>
        </p:spPr>
        <p:txBody>
          <a:bodyPr/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VIème Forum franco-latino américain </a:t>
            </a:r>
            <a:br>
              <a:rPr lang="fr-FR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de bioéthique</a:t>
            </a:r>
            <a:br>
              <a:rPr lang="fr-FR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2-3 mai 2019</a:t>
            </a:r>
            <a:br>
              <a:rPr lang="fr-FR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Université du Costa Rica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5C40D7-6F34-45DC-8607-C669F32B9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515080"/>
          </a:xfrm>
        </p:spPr>
        <p:txBody>
          <a:bodyPr>
            <a:noAutofit/>
          </a:bodyPr>
          <a:lstStyle/>
          <a:p>
            <a:pPr algn="ctr"/>
            <a:endParaRPr lang="fr-FR" sz="2000" i="1" dirty="0">
              <a:solidFill>
                <a:schemeClr val="tx1"/>
              </a:solidFill>
            </a:endParaRPr>
          </a:p>
          <a:p>
            <a:pPr algn="ctr"/>
            <a:r>
              <a:rPr lang="fr-FR" sz="2000" i="1" dirty="0">
                <a:solidFill>
                  <a:schemeClr val="tx1"/>
                </a:solidFill>
              </a:rPr>
              <a:t>Développement durable et biotechnologies : Ruptures de pactes ?</a:t>
            </a:r>
          </a:p>
          <a:p>
            <a:pPr algn="ctr"/>
            <a:endParaRPr lang="fr-FR" sz="2000" i="1" dirty="0">
              <a:solidFill>
                <a:schemeClr val="tx1"/>
              </a:solidFill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Serge </a:t>
            </a:r>
            <a:r>
              <a:rPr lang="fr-FR" sz="2000" dirty="0" err="1" smtClean="0">
                <a:solidFill>
                  <a:schemeClr val="tx1"/>
                </a:solidFill>
              </a:rPr>
              <a:t>Boarini</a:t>
            </a:r>
            <a:r>
              <a:rPr lang="fr-FR" sz="2000" dirty="0" smtClean="0">
                <a:solidFill>
                  <a:schemeClr val="tx1"/>
                </a:solidFill>
              </a:rPr>
              <a:t> (docteur </a:t>
            </a:r>
            <a:r>
              <a:rPr lang="fr-FR" sz="2000" dirty="0">
                <a:solidFill>
                  <a:schemeClr val="tx1"/>
                </a:solidFill>
              </a:rPr>
              <a:t>ès Lettres-Philosophie U. Aix-Marseille </a:t>
            </a:r>
            <a:r>
              <a:rPr lang="fr-FR" sz="2000" dirty="0" smtClean="0">
                <a:solidFill>
                  <a:schemeClr val="tx1"/>
                </a:solidFill>
              </a:rPr>
              <a:t>I ; membre du Haut Conseil des Biotechnologies. France)</a:t>
            </a:r>
          </a:p>
        </p:txBody>
      </p:sp>
    </p:spTree>
    <p:extLst>
      <p:ext uri="{BB962C8B-B14F-4D97-AF65-F5344CB8AC3E}">
        <p14:creationId xmlns:p14="http://schemas.microsoft.com/office/powerpoint/2010/main" val="21267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5FA355-A662-4B44-8E24-E7EFF55E8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7996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6AA897-1AAF-427E-8228-E61AD74E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340" y="0"/>
            <a:ext cx="401266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24063" y="1351704"/>
            <a:ext cx="3540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ym typeface="Wingdings" pitchFamily="2" charset="2"/>
            </a:endParaRPr>
          </a:p>
          <a:p>
            <a:r>
              <a:rPr lang="fr-FR" sz="2800" i="1" dirty="0" smtClean="0">
                <a:sym typeface="Wingdings" pitchFamily="2" charset="2"/>
              </a:rPr>
              <a:t>Transmettre un livre</a:t>
            </a:r>
          </a:p>
          <a:p>
            <a:endParaRPr lang="fr-FR" sz="2800" i="1" dirty="0" smtClean="0">
              <a:sym typeface="Wingdings" pitchFamily="2" charset="2"/>
            </a:endParaRPr>
          </a:p>
          <a:p>
            <a:r>
              <a:rPr lang="fr-FR" sz="2800" i="1" dirty="0" smtClean="0">
                <a:sym typeface="Wingdings" pitchFamily="2" charset="2"/>
              </a:rPr>
              <a:t>Transmettre un monde</a:t>
            </a:r>
          </a:p>
          <a:p>
            <a:endParaRPr lang="fr-FR" sz="2800" i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49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87ACB-9854-4601-86E8-D4D2F17A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59" y="554180"/>
            <a:ext cx="8596668" cy="748147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Problématisation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52EB22-68B4-4FBD-ACAE-69458E8C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1240971"/>
            <a:ext cx="11064239" cy="5007429"/>
          </a:xfrm>
        </p:spPr>
        <p:txBody>
          <a:bodyPr>
            <a:noAutofit/>
          </a:bodyPr>
          <a:lstStyle/>
          <a:p>
            <a:r>
              <a:rPr lang="fr-FR" b="1" i="1" dirty="0"/>
              <a:t>Biotechnologies</a:t>
            </a:r>
            <a:r>
              <a:rPr lang="fr-FR" b="1" dirty="0"/>
              <a:t> : </a:t>
            </a:r>
            <a:r>
              <a:rPr lang="fr-FR" dirty="0"/>
              <a:t>ensemble des technologies intervenant sur le vivant et ses lois propres pour les corriger, pour les détourner de leurs destinations premières, pour les augmenter.</a:t>
            </a:r>
            <a:endParaRPr lang="fr-FR" sz="2000" b="1" i="1" dirty="0"/>
          </a:p>
          <a:p>
            <a:r>
              <a:rPr lang="fr-FR" sz="2000" b="1" i="1" dirty="0"/>
              <a:t>Développement durable (C. </a:t>
            </a:r>
            <a:r>
              <a:rPr lang="fr-FR" sz="2000" b="1" i="1" dirty="0" err="1"/>
              <a:t>Larrère</a:t>
            </a:r>
            <a:r>
              <a:rPr lang="fr-FR" sz="2000" b="1" i="1" dirty="0"/>
              <a:t>) : </a:t>
            </a:r>
          </a:p>
          <a:p>
            <a:pPr marL="971550" lvl="2" indent="-171450">
              <a:buFont typeface="Wingdings" panose="05000000000000000000" pitchFamily="2" charset="2"/>
              <a:buChar char="ü"/>
            </a:pPr>
            <a:r>
              <a:rPr lang="fr-FR" dirty="0"/>
              <a:t>le respect de l’équité dans le développement économique ; </a:t>
            </a:r>
          </a:p>
          <a:p>
            <a:pPr marL="971550" lvl="2" indent="-171450">
              <a:buFont typeface="Wingdings" panose="05000000000000000000" pitchFamily="2" charset="2"/>
              <a:buChar char="ü"/>
            </a:pPr>
            <a:r>
              <a:rPr lang="fr-FR" dirty="0"/>
              <a:t>le respect de l’environnement ; </a:t>
            </a:r>
          </a:p>
          <a:p>
            <a:pPr marL="971550" lvl="2" indent="-171450">
              <a:buFont typeface="Wingdings" panose="05000000000000000000" pitchFamily="2" charset="2"/>
              <a:buChar char="ü"/>
            </a:pPr>
            <a:r>
              <a:rPr lang="fr-FR" dirty="0"/>
              <a:t>la conservation des chances de vie pour les générations futures</a:t>
            </a:r>
          </a:p>
          <a:p>
            <a:r>
              <a:rPr lang="fr-FR" sz="2000" b="1" i="1" dirty="0"/>
              <a:t>Trois </a:t>
            </a:r>
            <a:r>
              <a:rPr lang="fr-FR" sz="2000" b="1" i="1" dirty="0" smtClean="0"/>
              <a:t>pactes du développement durable </a:t>
            </a:r>
            <a:r>
              <a:rPr lang="fr-FR" sz="2000" b="1" i="1" dirty="0"/>
              <a:t>: </a:t>
            </a:r>
          </a:p>
          <a:p>
            <a:pPr lvl="2">
              <a:buFont typeface="Wingdings" pitchFamily="2" charset="2"/>
              <a:buChar char="ü"/>
            </a:pPr>
            <a:r>
              <a:rPr lang="fr-FR" i="1" dirty="0"/>
              <a:t>pacte d’équité-solidarité</a:t>
            </a:r>
            <a:r>
              <a:rPr lang="fr-FR" dirty="0"/>
              <a:t> : pacte entre des hommes d’une même génération partageant la même terre ;</a:t>
            </a:r>
          </a:p>
          <a:p>
            <a:pPr lvl="2">
              <a:buFont typeface="Wingdings" pitchFamily="2" charset="2"/>
              <a:buChar char="ü"/>
            </a:pPr>
            <a:r>
              <a:rPr lang="fr-FR" i="1" dirty="0"/>
              <a:t>pacte de réciprocité-confiance</a:t>
            </a:r>
            <a:r>
              <a:rPr lang="fr-FR" dirty="0"/>
              <a:t> : pacte des hommes avec leur milieu considéré comme dépositaire de droits ;</a:t>
            </a:r>
          </a:p>
          <a:p>
            <a:pPr lvl="2">
              <a:buFont typeface="Wingdings" pitchFamily="2" charset="2"/>
              <a:buChar char="ü"/>
            </a:pPr>
            <a:r>
              <a:rPr lang="fr-FR" i="1" dirty="0"/>
              <a:t>pacte de responsabilité-solidarité</a:t>
            </a:r>
            <a:r>
              <a:rPr lang="fr-FR" dirty="0"/>
              <a:t> : pacte des hommes d’une même génération envers les générations à venir</a:t>
            </a:r>
          </a:p>
          <a:p>
            <a:pPr marL="342900" lvl="3" indent="-342900"/>
            <a:r>
              <a:rPr lang="fr-FR" sz="2000" b="1" i="1" dirty="0"/>
              <a:t>Comment le pouvoir biotechnologique peut-il respecter ces trois pactes ? </a:t>
            </a:r>
          </a:p>
        </p:txBody>
      </p:sp>
    </p:spTree>
    <p:extLst>
      <p:ext uri="{BB962C8B-B14F-4D97-AF65-F5344CB8AC3E}">
        <p14:creationId xmlns:p14="http://schemas.microsoft.com/office/powerpoint/2010/main" val="12113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87ACB-9854-4601-86E8-D4D2F17A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86" y="331304"/>
            <a:ext cx="8596668" cy="1019822"/>
          </a:xfrm>
        </p:spPr>
        <p:txBody>
          <a:bodyPr>
            <a:normAutofit fontScale="90000"/>
          </a:bodyPr>
          <a:lstStyle/>
          <a:p>
            <a:pPr lvl="2"/>
            <a:r>
              <a:rPr lang="fr-FR" sz="36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Comment le pouvoir biotechnologique peut-il respecter ces trois pactes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52EB22-68B4-4FBD-ACAE-69458E8C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244"/>
            <a:ext cx="10882320" cy="4902908"/>
          </a:xfrm>
        </p:spPr>
        <p:txBody>
          <a:bodyPr>
            <a:noAutofit/>
          </a:bodyPr>
          <a:lstStyle/>
          <a:p>
            <a:r>
              <a:rPr lang="fr-FR" b="1" dirty="0"/>
              <a:t>Technologie et biotechnologies. Rupture de paradigme ?</a:t>
            </a:r>
          </a:p>
          <a:p>
            <a:pPr lvl="1">
              <a:buFont typeface="Wingdings" pitchFamily="2" charset="2"/>
              <a:buChar char="ü"/>
            </a:pPr>
            <a:r>
              <a:rPr lang="fr-FR" b="1" dirty="0" smtClean="0"/>
              <a:t>Temporalités </a:t>
            </a:r>
            <a:r>
              <a:rPr lang="fr-FR" dirty="0"/>
              <a:t>: Les technologies supposent un temps court alors que les biotechnologies agissent sur un temps long  amenant des conséquences et des effets indirects</a:t>
            </a:r>
          </a:p>
          <a:p>
            <a:pPr lvl="1">
              <a:buFont typeface="Wingdings" pitchFamily="2" charset="2"/>
              <a:buChar char="ü"/>
            </a:pPr>
            <a:r>
              <a:rPr lang="fr-FR" b="1" dirty="0"/>
              <a:t>Autonomisation </a:t>
            </a:r>
            <a:r>
              <a:rPr lang="fr-FR" dirty="0"/>
              <a:t>: </a:t>
            </a:r>
            <a:r>
              <a:rPr lang="fr-FR" i="1" dirty="0" err="1" smtClean="0"/>
              <a:t>technê</a:t>
            </a:r>
            <a:r>
              <a:rPr lang="fr-FR" i="1" dirty="0" smtClean="0"/>
              <a:t> </a:t>
            </a:r>
            <a:r>
              <a:rPr lang="fr-FR" dirty="0" smtClean="0"/>
              <a:t>; technique moderne ; </a:t>
            </a:r>
            <a:r>
              <a:rPr lang="fr-FR" dirty="0"/>
              <a:t>biotechnologie.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« Notre Fondation a pour fin […] de reculer les bornes de l’Empire Humain en vue de réaliser toutes les choses possibles » (F. Bacon, </a:t>
            </a:r>
            <a:r>
              <a:rPr lang="fr-FR" i="1" dirty="0" smtClean="0"/>
              <a:t>La nouvelle Atlantide</a:t>
            </a:r>
            <a:r>
              <a:rPr lang="fr-FR" dirty="0" smtClean="0"/>
              <a:t>).</a:t>
            </a:r>
          </a:p>
          <a:p>
            <a:pPr lvl="1">
              <a:buFont typeface="Wingdings" pitchFamily="2" charset="2"/>
              <a:buChar char="ü"/>
            </a:pPr>
            <a:r>
              <a:rPr lang="fr-FR" b="1" dirty="0" smtClean="0"/>
              <a:t>Réversibilité </a:t>
            </a:r>
            <a:r>
              <a:rPr lang="fr-FR" b="1" dirty="0"/>
              <a:t>et </a:t>
            </a:r>
            <a:r>
              <a:rPr lang="fr-FR" b="1" dirty="0" err="1"/>
              <a:t>révisabilité</a:t>
            </a:r>
            <a:r>
              <a:rPr lang="fr-FR" b="1" dirty="0"/>
              <a:t> impossibles </a:t>
            </a:r>
            <a:r>
              <a:rPr lang="fr-FR" dirty="0"/>
              <a:t>: Il n’y a pas de correctifs proportionnés aux risques possibles et aux dangers effectifs. </a:t>
            </a:r>
          </a:p>
          <a:p>
            <a:pPr lvl="1">
              <a:buNone/>
            </a:pPr>
            <a:r>
              <a:rPr lang="fr-FR" dirty="0"/>
              <a:t>Exemple : La dissémination du pollen de plantes transgéniques ne peut </a:t>
            </a:r>
            <a:r>
              <a:rPr lang="fr-FR" dirty="0" smtClean="0"/>
              <a:t>être </a:t>
            </a:r>
            <a:r>
              <a:rPr lang="fr-FR" dirty="0"/>
              <a:t>ni retenue dans </a:t>
            </a:r>
            <a:r>
              <a:rPr lang="fr-FR" dirty="0" smtClean="0"/>
              <a:t>l’espace, </a:t>
            </a:r>
            <a:r>
              <a:rPr lang="fr-FR" dirty="0"/>
              <a:t>ni </a:t>
            </a:r>
            <a:r>
              <a:rPr lang="fr-FR" dirty="0" smtClean="0"/>
              <a:t>contenue </a:t>
            </a:r>
            <a:r>
              <a:rPr lang="fr-FR" dirty="0"/>
              <a:t>dans le </a:t>
            </a:r>
            <a:r>
              <a:rPr lang="fr-FR" dirty="0" smtClean="0"/>
              <a:t>temps, ni </a:t>
            </a:r>
            <a:r>
              <a:rPr lang="fr-FR" dirty="0"/>
              <a:t>réparée.</a:t>
            </a:r>
          </a:p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Le propre des biotechnologies est d’entrer dans le vivant pour qu’il devienne une œuvre </a:t>
            </a:r>
            <a:r>
              <a:rPr lang="fr-FR" b="1" dirty="0" err="1"/>
              <a:t>œuvrante</a:t>
            </a:r>
            <a:r>
              <a:rPr lang="fr-F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0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87ACB-9854-4601-86E8-D4D2F17A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86" y="371062"/>
            <a:ext cx="8596668" cy="927056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Ruptures de pactes 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52EB22-68B4-4FBD-ACAE-69458E8C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99930"/>
            <a:ext cx="10882320" cy="5287221"/>
          </a:xfrm>
        </p:spPr>
        <p:txBody>
          <a:bodyPr>
            <a:noAutofit/>
          </a:bodyPr>
          <a:lstStyle/>
          <a:p>
            <a:r>
              <a:rPr lang="fr-FR" b="1" i="1" dirty="0"/>
              <a:t>Rupture du pacte d’équité-solidarité . </a:t>
            </a:r>
            <a:r>
              <a:rPr lang="fr-FR" dirty="0"/>
              <a:t>Les biotechnologies bouleversent les liens existant entre les êtres humains</a:t>
            </a:r>
          </a:p>
          <a:p>
            <a:pPr lvl="2">
              <a:buFont typeface="Wingdings" pitchFamily="2" charset="2"/>
              <a:buChar char="ü"/>
            </a:pPr>
            <a:r>
              <a:rPr lang="fr-FR" dirty="0"/>
              <a:t>le </a:t>
            </a:r>
            <a:r>
              <a:rPr lang="fr-FR" dirty="0" smtClean="0"/>
              <a:t>« cercle </a:t>
            </a:r>
            <a:r>
              <a:rPr lang="fr-FR" dirty="0"/>
              <a:t>de </a:t>
            </a:r>
            <a:r>
              <a:rPr lang="fr-FR" dirty="0" smtClean="0"/>
              <a:t>pauvreté »</a:t>
            </a:r>
            <a:r>
              <a:rPr lang="fr-FR" dirty="0"/>
              <a:t> </a:t>
            </a:r>
            <a:r>
              <a:rPr lang="fr-FR" dirty="0" smtClean="0"/>
              <a:t>: aux </a:t>
            </a:r>
            <a:r>
              <a:rPr lang="fr-FR" dirty="0"/>
              <a:t>uns les brevets, aux </a:t>
            </a:r>
            <a:r>
              <a:rPr lang="fr-FR" dirty="0" smtClean="0"/>
              <a:t>autres l’achat des droits d’usage</a:t>
            </a:r>
            <a:endParaRPr lang="fr-FR" dirty="0"/>
          </a:p>
          <a:p>
            <a:r>
              <a:rPr lang="fr-FR" b="1" i="1" dirty="0" smtClean="0"/>
              <a:t>Rupture </a:t>
            </a:r>
            <a:r>
              <a:rPr lang="fr-FR" b="1" i="1" dirty="0"/>
              <a:t>du pacte de réciprocité-confiance.</a:t>
            </a:r>
            <a:r>
              <a:rPr lang="fr-FR" dirty="0"/>
              <a:t> Les biotechnologies </a:t>
            </a:r>
            <a:r>
              <a:rPr lang="fr-FR" dirty="0" smtClean="0"/>
              <a:t>amènent à une </a:t>
            </a:r>
            <a:r>
              <a:rPr lang="fr-FR" dirty="0"/>
              <a:t>autre relation au monde vivant.</a:t>
            </a:r>
          </a:p>
          <a:p>
            <a:pPr lvl="2">
              <a:buFont typeface="Wingdings" pitchFamily="2" charset="2"/>
              <a:buChar char="ü"/>
            </a:pPr>
            <a:r>
              <a:rPr lang="fr-FR" dirty="0"/>
              <a:t>Un monde de prestations : faire servir la chose aux besoins humains</a:t>
            </a:r>
          </a:p>
          <a:p>
            <a:pPr lvl="2">
              <a:buFont typeface="Wingdings" pitchFamily="2" charset="2"/>
              <a:buChar char="ü"/>
            </a:pPr>
            <a:r>
              <a:rPr lang="fr-FR" dirty="0" smtClean="0"/>
              <a:t>toute </a:t>
            </a:r>
            <a:r>
              <a:rPr lang="fr-FR" dirty="0"/>
              <a:t>chose </a:t>
            </a:r>
            <a:r>
              <a:rPr lang="fr-FR" dirty="0" smtClean="0"/>
              <a:t>est marchandise</a:t>
            </a:r>
            <a:r>
              <a:rPr lang="fr-FR" dirty="0"/>
              <a:t> : les éléments naturels sont appropriés (les aubergines indiennes </a:t>
            </a:r>
            <a:r>
              <a:rPr lang="fr-FR" dirty="0" smtClean="0"/>
              <a:t>et Monsanto</a:t>
            </a:r>
            <a:r>
              <a:rPr lang="fr-FR" dirty="0"/>
              <a:t>)</a:t>
            </a:r>
          </a:p>
          <a:p>
            <a:pPr lvl="2">
              <a:buFont typeface="Wingdings" pitchFamily="2" charset="2"/>
              <a:buChar char="ü"/>
            </a:pPr>
            <a:r>
              <a:rPr lang="fr-FR" dirty="0"/>
              <a:t>les biotechnologies ne sont pas </a:t>
            </a:r>
            <a:r>
              <a:rPr lang="fr-FR" dirty="0" smtClean="0"/>
              <a:t>ni toutes </a:t>
            </a:r>
            <a:r>
              <a:rPr lang="fr-FR" dirty="0"/>
              <a:t>révisables </a:t>
            </a:r>
            <a:r>
              <a:rPr lang="fr-FR" dirty="0" smtClean="0"/>
              <a:t>ni toutes </a:t>
            </a:r>
            <a:r>
              <a:rPr lang="fr-FR" dirty="0"/>
              <a:t>réversibles</a:t>
            </a:r>
          </a:p>
          <a:p>
            <a:r>
              <a:rPr lang="fr-FR" b="1" i="1" dirty="0"/>
              <a:t>Rupture du pacte de </a:t>
            </a:r>
            <a:r>
              <a:rPr lang="fr-FR" b="1" i="1" dirty="0" smtClean="0"/>
              <a:t>responsabilité-solidarité. </a:t>
            </a:r>
            <a:r>
              <a:rPr lang="fr-FR" dirty="0" smtClean="0"/>
              <a:t>Les biotechnologies instituent une </a:t>
            </a:r>
            <a:r>
              <a:rPr lang="fr-FR" dirty="0"/>
              <a:t>responsabilité inédite et imprévue face aux générations </a:t>
            </a:r>
            <a:r>
              <a:rPr lang="fr-FR" dirty="0" smtClean="0"/>
              <a:t>futures.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61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87ACB-9854-4601-86E8-D4D2F17A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86" y="447408"/>
            <a:ext cx="8596668" cy="85071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Du pacte de responsabilité-solidarité :  les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générations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futures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52EB22-68B4-4FBD-ACAE-69458E8C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0017"/>
            <a:ext cx="10882320" cy="4757134"/>
          </a:xfrm>
        </p:spPr>
        <p:txBody>
          <a:bodyPr>
            <a:normAutofit/>
          </a:bodyPr>
          <a:lstStyle/>
          <a:p>
            <a:r>
              <a:rPr lang="fr-FR" b="1" i="1" dirty="0"/>
              <a:t>Fondement du devoir de transmission</a:t>
            </a:r>
            <a:r>
              <a:rPr lang="fr-FR" b="1" i="1" dirty="0" smtClean="0"/>
              <a:t>. Comment le fonder ?</a:t>
            </a:r>
            <a:endParaRPr lang="fr-FR" b="1" i="1" dirty="0"/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fr-FR" dirty="0"/>
              <a:t>parallèle avec le devoir qui nous lierait aux contemporains distants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fr-FR" dirty="0"/>
              <a:t>parallèle avec le devoir envers nos </a:t>
            </a:r>
            <a:r>
              <a:rPr lang="fr-FR" dirty="0" smtClean="0"/>
              <a:t>ascendants</a:t>
            </a:r>
          </a:p>
          <a:p>
            <a:r>
              <a:rPr lang="fr-FR" b="1" i="1" dirty="0" smtClean="0"/>
              <a:t>Du </a:t>
            </a:r>
            <a:r>
              <a:rPr lang="fr-FR" b="1" i="1" dirty="0"/>
              <a:t>préjudice des générations </a:t>
            </a:r>
            <a:r>
              <a:rPr lang="fr-FR" b="1" i="1" dirty="0" smtClean="0"/>
              <a:t>futures</a:t>
            </a:r>
            <a:endParaRPr lang="fr-FR" b="1" i="1" dirty="0"/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fr-FR" dirty="0"/>
              <a:t>« préjudice du fait d’être né dans un tel monde </a:t>
            </a:r>
            <a:r>
              <a:rPr lang="fr-FR" dirty="0" smtClean="0"/>
              <a:t>»: comment </a:t>
            </a:r>
            <a:r>
              <a:rPr lang="fr-FR" dirty="0"/>
              <a:t>fonder un droit de réclamation contre l’existence d’un certain état du monde </a:t>
            </a:r>
            <a:r>
              <a:rPr lang="fr-FR" dirty="0" smtClean="0"/>
              <a:t>?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fr-FR" dirty="0" smtClean="0"/>
              <a:t>« Tout fait quelconque de l'homme, qui cause à autrui un dommage, oblige celui par la faute duquel il est arrivé à le réparer » (Code civil </a:t>
            </a:r>
            <a:r>
              <a:rPr lang="fr-FR" dirty="0" err="1" smtClean="0"/>
              <a:t>francais</a:t>
            </a:r>
            <a:r>
              <a:rPr lang="fr-FR" dirty="0" smtClean="0"/>
              <a:t>, art.1240). </a:t>
            </a:r>
          </a:p>
          <a:p>
            <a:pPr>
              <a:lnSpc>
                <a:spcPct val="80000"/>
              </a:lnSpc>
            </a:pPr>
            <a:r>
              <a:rPr lang="fr-FR" b="1" i="1" dirty="0" smtClean="0"/>
              <a:t>Qui pourrait réclamer ?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fr-FR" dirty="0" smtClean="0"/>
              <a:t>La nature ? Parallèle avec le Droit (procès aux absents, aux êtres inanimés).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fr-FR" dirty="0" smtClean="0"/>
              <a:t>Les générations futures ? nos décisions et nos choix auront bouleversé leurs préférences</a:t>
            </a:r>
          </a:p>
        </p:txBody>
      </p:sp>
    </p:spTree>
    <p:extLst>
      <p:ext uri="{BB962C8B-B14F-4D97-AF65-F5344CB8AC3E}">
        <p14:creationId xmlns:p14="http://schemas.microsoft.com/office/powerpoint/2010/main" val="42172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87ACB-9854-4601-86E8-D4D2F17A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86" y="304802"/>
            <a:ext cx="8596668" cy="86079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Pour conclure. Propositions sur les </a:t>
            </a:r>
            <a:r>
              <a:rPr lang="fr-FR" b="1" smtClean="0">
                <a:solidFill>
                  <a:schemeClr val="accent2">
                    <a:lumMod val="75000"/>
                  </a:schemeClr>
                </a:solidFill>
              </a:rPr>
              <a:t>trois pactes. 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52EB22-68B4-4FBD-ACAE-69458E8C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2208"/>
            <a:ext cx="10882320" cy="5260716"/>
          </a:xfrm>
        </p:spPr>
        <p:txBody>
          <a:bodyPr>
            <a:noAutofit/>
          </a:bodyPr>
          <a:lstStyle/>
          <a:p>
            <a:r>
              <a:rPr lang="fr-FR" i="1" dirty="0"/>
              <a:t>Eu égard au pacte d’équité-solidarité</a:t>
            </a:r>
            <a:r>
              <a:rPr lang="fr-FR" dirty="0"/>
              <a:t> 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fr-FR" dirty="0"/>
              <a:t>les éléments constitutifs de l’identité des êtres vivants </a:t>
            </a:r>
            <a:r>
              <a:rPr lang="fr-FR" dirty="0" smtClean="0"/>
              <a:t>doivent être considérés comme </a:t>
            </a:r>
            <a:r>
              <a:rPr lang="fr-FR" i="1" dirty="0" err="1" smtClean="0"/>
              <a:t>res</a:t>
            </a:r>
            <a:r>
              <a:rPr lang="fr-FR" i="1" dirty="0" smtClean="0"/>
              <a:t> </a:t>
            </a:r>
            <a:r>
              <a:rPr lang="fr-FR" i="1" dirty="0"/>
              <a:t>communes</a:t>
            </a:r>
            <a:r>
              <a:rPr lang="fr-FR" dirty="0"/>
              <a:t> ;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fr-FR" dirty="0"/>
              <a:t>les titres de propriété sur les procédés ne doivent pas priver une partie de la population des avantages qu’elle peut en espérer ; </a:t>
            </a:r>
          </a:p>
          <a:p>
            <a:pPr lvl="2">
              <a:buFont typeface="Wingdings" pitchFamily="2" charset="2"/>
              <a:buChar char="ü"/>
            </a:pPr>
            <a:r>
              <a:rPr lang="fr-FR" dirty="0" smtClean="0"/>
              <a:t>accès </a:t>
            </a:r>
            <a:r>
              <a:rPr lang="fr-FR" dirty="0"/>
              <a:t>à ces </a:t>
            </a:r>
            <a:r>
              <a:rPr lang="fr-FR" dirty="0" smtClean="0"/>
              <a:t>connaissances </a:t>
            </a:r>
            <a:r>
              <a:rPr lang="fr-FR" dirty="0"/>
              <a:t>pour les Etats en situation de péril </a:t>
            </a:r>
            <a:r>
              <a:rPr lang="fr-FR" dirty="0" smtClean="0"/>
              <a:t>sanitaire. </a:t>
            </a:r>
            <a:endParaRPr lang="fr-FR" dirty="0"/>
          </a:p>
          <a:p>
            <a:r>
              <a:rPr lang="fr-FR" i="1" dirty="0"/>
              <a:t>Eu égard au pacte de réciprocité-confiance</a:t>
            </a:r>
            <a:r>
              <a:rPr lang="fr-FR" dirty="0"/>
              <a:t> : les changements doivent être réversibles, révisables, compensables </a:t>
            </a:r>
            <a:r>
              <a:rPr lang="fr-FR" dirty="0" smtClean="0"/>
              <a:t>; </a:t>
            </a:r>
            <a:r>
              <a:rPr lang="fr-FR" dirty="0"/>
              <a:t>des dispositions de dédommagement doivent être prévues. </a:t>
            </a:r>
          </a:p>
          <a:p>
            <a:r>
              <a:rPr lang="fr-FR" i="1" dirty="0"/>
              <a:t>Eu égard au pacte de </a:t>
            </a:r>
            <a:r>
              <a:rPr lang="fr-FR" i="1" dirty="0" smtClean="0"/>
              <a:t>responsabilité-solidarité</a:t>
            </a:r>
            <a:r>
              <a:rPr lang="fr-FR" i="1" dirty="0"/>
              <a:t> </a:t>
            </a:r>
            <a:r>
              <a:rPr lang="fr-FR" i="1" dirty="0" smtClean="0"/>
              <a:t>:</a:t>
            </a:r>
            <a:r>
              <a:rPr lang="fr-FR" dirty="0" smtClean="0"/>
              <a:t> </a:t>
            </a:r>
            <a:r>
              <a:rPr lang="fr-FR" dirty="0"/>
              <a:t>les changements doivent être faits dans le souci de </a:t>
            </a:r>
            <a:r>
              <a:rPr lang="fr-FR" dirty="0" smtClean="0"/>
              <a:t>donner aux </a:t>
            </a:r>
            <a:r>
              <a:rPr lang="fr-FR" dirty="0"/>
              <a:t>générations futures le monde dans lequel la génération présente souhaiterait </a:t>
            </a:r>
            <a:r>
              <a:rPr lang="fr-FR" dirty="0" smtClean="0"/>
              <a:t>vivre</a:t>
            </a:r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b="1" dirty="0" smtClean="0"/>
              <a:t>Les générations </a:t>
            </a:r>
            <a:r>
              <a:rPr lang="fr-FR" b="1" dirty="0" err="1" smtClean="0"/>
              <a:t>co-existent</a:t>
            </a:r>
            <a:r>
              <a:rPr lang="fr-FR" b="1" dirty="0" smtClean="0"/>
              <a:t> ; l’une éduque et </a:t>
            </a:r>
            <a:r>
              <a:rPr lang="fr-FR" b="1" smtClean="0"/>
              <a:t>prépare l’autre.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634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5FA355-A662-4B44-8E24-E7EFF55E8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88" y="0"/>
            <a:ext cx="4617996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6AA897-1AAF-427E-8228-E61AD74E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848" y="0"/>
            <a:ext cx="4012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87ACB-9854-4601-86E8-D4D2F17A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Appendice. Définitions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. Notions et concepts.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52EB22-68B4-4FBD-ACAE-69458E8C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4001"/>
            <a:ext cx="10467744" cy="4517362"/>
          </a:xfrm>
        </p:spPr>
        <p:txBody>
          <a:bodyPr>
            <a:noAutofit/>
          </a:bodyPr>
          <a:lstStyle/>
          <a:p>
            <a:r>
              <a:rPr lang="fr-FR" sz="2000" b="1" i="1" dirty="0" err="1"/>
              <a:t>Sustainable</a:t>
            </a:r>
            <a:r>
              <a:rPr lang="fr-FR" sz="2000" b="1" i="1" dirty="0"/>
              <a:t> </a:t>
            </a:r>
            <a:r>
              <a:rPr lang="fr-FR" sz="2000" b="1" i="1" dirty="0" err="1"/>
              <a:t>development</a:t>
            </a:r>
            <a:r>
              <a:rPr lang="fr-FR" sz="2000" b="1" dirty="0"/>
              <a:t> </a:t>
            </a:r>
            <a:r>
              <a:rPr lang="fr-FR" sz="2000" dirty="0"/>
              <a:t>: suppose une capacité de résistance aux événements adverses ou contraires, grâce à une capacité d’autonomie </a:t>
            </a:r>
          </a:p>
          <a:p>
            <a:r>
              <a:rPr lang="fr-FR" sz="2000" b="1" dirty="0"/>
              <a:t>Développement durable </a:t>
            </a:r>
            <a:r>
              <a:rPr lang="fr-FR" sz="2000" dirty="0"/>
              <a:t>: insiste sur les conditions du développement dans le temps sans s’interroger sur la perspective d’un développement fini dans le temps</a:t>
            </a:r>
          </a:p>
          <a:p>
            <a:r>
              <a:rPr lang="fr-FR" sz="2000" b="1" dirty="0"/>
              <a:t>Développement </a:t>
            </a:r>
            <a:r>
              <a:rPr lang="fr-FR" sz="2000" dirty="0"/>
              <a:t> : succession réglée et normée d’états se suivant dans une relation de continuité</a:t>
            </a:r>
          </a:p>
          <a:p>
            <a:r>
              <a:rPr lang="fr-FR" sz="2000" b="1" dirty="0"/>
              <a:t>Progrès </a:t>
            </a:r>
            <a:r>
              <a:rPr lang="fr-FR" sz="2000" dirty="0"/>
              <a:t>: apparition soudaine et inattendue de faits nouveaux ou d’effets nouveaux produits par un fait plus ancien</a:t>
            </a:r>
          </a:p>
          <a:p>
            <a:r>
              <a:rPr lang="fr-FR" sz="2000" b="1" dirty="0"/>
              <a:t>Innovation </a:t>
            </a:r>
            <a:r>
              <a:rPr lang="fr-FR" sz="2000" dirty="0"/>
              <a:t>: emploi de tout 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moyen</a:t>
            </a:r>
            <a:r>
              <a:rPr lang="fr-FR" sz="2000" dirty="0"/>
              <a:t> propre à assurer le maintien à l’identique des mêmes conditions (de vie, de production)</a:t>
            </a:r>
          </a:p>
          <a:p>
            <a:r>
              <a:rPr lang="fr-FR" sz="2000" b="1" dirty="0"/>
              <a:t>Croissance</a:t>
            </a:r>
            <a:r>
              <a:rPr lang="fr-FR" sz="2000" dirty="0"/>
              <a:t> : concept économique qui articule trois notions : </a:t>
            </a:r>
            <a:r>
              <a:rPr lang="fr-FR" sz="2000" dirty="0" smtClean="0"/>
              <a:t>un capital </a:t>
            </a:r>
            <a:r>
              <a:rPr lang="fr-FR" sz="2000" dirty="0"/>
              <a:t>financier qui permet l’investissement ; un capital </a:t>
            </a:r>
            <a:r>
              <a:rPr lang="fr-FR" sz="2000" dirty="0" smtClean="0"/>
              <a:t>naturel ; un capital démographique </a:t>
            </a:r>
            <a:r>
              <a:rPr lang="fr-FR" sz="2000" dirty="0"/>
              <a:t>(les forces productrices et les forces consommatrices des biens produits)</a:t>
            </a:r>
          </a:p>
        </p:txBody>
      </p:sp>
    </p:spTree>
    <p:extLst>
      <p:ext uri="{BB962C8B-B14F-4D97-AF65-F5344CB8AC3E}">
        <p14:creationId xmlns:p14="http://schemas.microsoft.com/office/powerpoint/2010/main" val="38073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</TotalTime>
  <Words>292</Words>
  <Application>Microsoft Office PowerPoint</Application>
  <PresentationFormat>Panorámica</PresentationFormat>
  <Paragraphs>62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Facette</vt:lpstr>
      <vt:lpstr>VIème Forum franco-latino américain  de bioéthique 2-3 mai 2019 Université du Costa Rica</vt:lpstr>
      <vt:lpstr>Presentación de PowerPoint</vt:lpstr>
      <vt:lpstr>Problématisation</vt:lpstr>
      <vt:lpstr>Comment le pouvoir biotechnologique peut-il respecter ces trois pactes ? </vt:lpstr>
      <vt:lpstr>Ruptures de pactes ? </vt:lpstr>
      <vt:lpstr>Du pacte de responsabilité-solidarité :  les générations futures</vt:lpstr>
      <vt:lpstr>Pour conclure. Propositions sur les trois pactes. </vt:lpstr>
      <vt:lpstr>Presentación de PowerPoint</vt:lpstr>
      <vt:lpstr>Appendice. Définitions. Notions et concepts.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VIème Forum franco-latino américain de bioéthique 2-3 mai 2019 Université du Costa Rica</dc:title>
  <dc:creator>Serge BOARINI</dc:creator>
  <cp:lastModifiedBy>CEC</cp:lastModifiedBy>
  <cp:revision>103</cp:revision>
  <dcterms:created xsi:type="dcterms:W3CDTF">2019-04-22T08:34:18Z</dcterms:created>
  <dcterms:modified xsi:type="dcterms:W3CDTF">2019-05-02T15:06:06Z</dcterms:modified>
</cp:coreProperties>
</file>