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3" r:id="rId3"/>
    <p:sldId id="269" r:id="rId4"/>
    <p:sldId id="316" r:id="rId5"/>
    <p:sldId id="299" r:id="rId6"/>
    <p:sldId id="301" r:id="rId7"/>
    <p:sldId id="317" r:id="rId8"/>
    <p:sldId id="303" r:id="rId9"/>
    <p:sldId id="300" r:id="rId10"/>
    <p:sldId id="302" r:id="rId11"/>
    <p:sldId id="305" r:id="rId12"/>
    <p:sldId id="288" r:id="rId13"/>
    <p:sldId id="313" r:id="rId14"/>
    <p:sldId id="314" r:id="rId15"/>
    <p:sldId id="306" r:id="rId16"/>
    <p:sldId id="312" r:id="rId17"/>
    <p:sldId id="308" r:id="rId18"/>
    <p:sldId id="315" r:id="rId19"/>
    <p:sldId id="273" r:id="rId20"/>
    <p:sldId id="26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99F29-582B-46A7-895A-F10F0DE5058E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0603-7479-448A-9C05-1759E0591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10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44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0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98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48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75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7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7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66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59B6-558F-48CA-9DB5-6F3F4D860D5B}" type="datetimeFigureOut">
              <a:rPr lang="es-ES" smtClean="0"/>
              <a:t>01/05/2019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18E8-B993-4F7B-BC27-F85C559FCA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esco.org/new/es/office-in-montevideo/social-and-human-sciences/bioethics/network-of-lac-national-bioethics-committe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30245" y="6216164"/>
            <a:ext cx="271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 smtClean="0"/>
              <a:t>Dra. Marta </a:t>
            </a:r>
            <a:r>
              <a:rPr lang="es-ES" b="1" dirty="0" err="1" smtClean="0"/>
              <a:t>Ascurra</a:t>
            </a:r>
            <a:endParaRPr lang="es-ES" b="1" dirty="0" smtClean="0"/>
          </a:p>
          <a:p>
            <a:pPr algn="r"/>
            <a:r>
              <a:rPr lang="es-ES" b="1" dirty="0"/>
              <a:t>m</a:t>
            </a:r>
            <a:r>
              <a:rPr lang="es-ES" b="1" dirty="0" smtClean="0"/>
              <a:t>arta.ascurra@gmail.com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07021" y="4599841"/>
            <a:ext cx="6732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COMITES DE ETICA : DISCRIMINACION </a:t>
            </a:r>
          </a:p>
          <a:p>
            <a:pPr algn="ctr"/>
            <a:r>
              <a:rPr lang="es-ES" sz="3200" b="1" dirty="0" smtClean="0"/>
              <a:t>EN LOS SERVICIOS DE SALUD</a:t>
            </a:r>
            <a:endParaRPr lang="es-E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8519"/>
            <a:ext cx="2483768" cy="8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r="41032"/>
          <a:stretch/>
        </p:blipFill>
        <p:spPr>
          <a:xfrm>
            <a:off x="3519168" y="5923280"/>
            <a:ext cx="1242647" cy="934720"/>
          </a:xfrm>
          <a:prstGeom prst="rect">
            <a:avLst/>
          </a:prstGeom>
        </p:spPr>
      </p:pic>
      <p:pic>
        <p:nvPicPr>
          <p:cNvPr id="9" name="1"/>
          <p:cNvPicPr/>
          <p:nvPr/>
        </p:nvPicPr>
        <p:blipFill>
          <a:blip r:embed="rId4">
            <a:lum/>
            <a:alphaModFix/>
          </a:blip>
          <a:srcRect b="27894"/>
          <a:stretch>
            <a:fillRect/>
          </a:stretch>
        </p:blipFill>
        <p:spPr>
          <a:xfrm>
            <a:off x="1241886" y="548680"/>
            <a:ext cx="6462536" cy="37204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0928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331640"/>
            <a:ext cx="88366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Enfermedades del rezago epidemiológico</a:t>
            </a:r>
            <a:r>
              <a:rPr lang="es-ES" sz="3200" b="1" dirty="0" smtClean="0"/>
              <a:t>:  asociadas situaciones de pobreza como la desnutrición, tuberculosis, leishmaniosis, tripanosomiasis y otras.  </a:t>
            </a:r>
            <a:endParaRPr lang="es-ES" sz="3200" b="1" dirty="0"/>
          </a:p>
          <a:p>
            <a:endParaRPr lang="es-ES" sz="3600" b="1" dirty="0"/>
          </a:p>
          <a:p>
            <a:r>
              <a:rPr lang="es-ES" sz="3200" b="1" dirty="0"/>
              <a:t>E</a:t>
            </a:r>
            <a:r>
              <a:rPr lang="es-ES" sz="3200" b="1" dirty="0" smtClean="0"/>
              <a:t>nfermedades crónico-degenerativas, como la</a:t>
            </a:r>
          </a:p>
          <a:p>
            <a:r>
              <a:rPr lang="es-ES" sz="3200" b="1" dirty="0"/>
              <a:t>d</a:t>
            </a:r>
            <a:r>
              <a:rPr lang="es-ES" sz="3200" b="1" dirty="0" smtClean="0"/>
              <a:t>iabetes, el cáncer, las cardiopatías, entre otras.</a:t>
            </a:r>
          </a:p>
          <a:p>
            <a:endParaRPr lang="es-ES" sz="3200" b="1" dirty="0"/>
          </a:p>
          <a:p>
            <a:pPr algn="ctr"/>
            <a:r>
              <a:rPr lang="es-ES" sz="3600" b="1" dirty="0" smtClean="0"/>
              <a:t>Enfrentando a la población a un </a:t>
            </a:r>
          </a:p>
          <a:p>
            <a:pPr algn="ctr"/>
            <a:r>
              <a:rPr lang="es-ES" sz="3600" b="1" dirty="0" smtClean="0"/>
              <a:t>doble problema de salud</a:t>
            </a:r>
          </a:p>
          <a:p>
            <a:r>
              <a:rPr lang="es-ES" dirty="0" smtClean="0"/>
              <a:t>: </a:t>
            </a:r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26640" y="46400"/>
            <a:ext cx="898954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Discriminación y </a:t>
            </a:r>
          </a:p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acceso a los servicios de salud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64" y="46400"/>
            <a:ext cx="1076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4279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2" y="2609082"/>
            <a:ext cx="4692311" cy="36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409029" y="283489"/>
            <a:ext cx="898954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Discriminación </a:t>
            </a:r>
          </a:p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Acceso a la salud </a:t>
            </a:r>
          </a:p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Rezago epidemiológico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9261"/>
            <a:ext cx="1076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7524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DECLARACION UNIVERSAL SOBRE BIOETICA Y DERECHOS HUMANOS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26518" r="24278" b="57897"/>
          <a:stretch/>
        </p:blipFill>
        <p:spPr bwMode="auto">
          <a:xfrm>
            <a:off x="-1" y="1803866"/>
            <a:ext cx="9144001" cy="256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41">
            <a:off x="6991635" y="3877816"/>
            <a:ext cx="1378966" cy="29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3" y="4365104"/>
            <a:ext cx="3635617" cy="225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" y="854393"/>
            <a:ext cx="9517063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1828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" y="0"/>
            <a:ext cx="83042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" y="-1"/>
            <a:ext cx="83042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60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0030" y="6462439"/>
            <a:ext cx="644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Ref.LOS</a:t>
            </a:r>
            <a:r>
              <a:rPr lang="es-ES" sz="1200" b="1" dirty="0" smtClean="0"/>
              <a:t> COMITES Y LAS COMISIONES NACIONALES DE BIOETICA EN AMERICA LATINA Y EL CARIBE. </a:t>
            </a:r>
          </a:p>
          <a:p>
            <a:r>
              <a:rPr lang="es-ES" sz="1200" b="1" dirty="0" smtClean="0"/>
              <a:t>SITUACION ACTUAL, PROPUESTAS Y DESAFIOS.  Ignacio </a:t>
            </a:r>
            <a:r>
              <a:rPr lang="es-ES" sz="1200" b="1" dirty="0" err="1" smtClean="0"/>
              <a:t>Maglio</a:t>
            </a:r>
            <a:r>
              <a:rPr lang="es-ES" sz="1200" b="1" dirty="0" smtClean="0"/>
              <a:t> - 2018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52822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" y="332656"/>
            <a:ext cx="7524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DECLARACION UNIVERSAL SOBRE BIOETICA Y DERECHOS HUMANOS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67" y="151286"/>
            <a:ext cx="1784133" cy="38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1590" r="24541" b="20565"/>
          <a:stretch/>
        </p:blipFill>
        <p:spPr bwMode="auto">
          <a:xfrm>
            <a:off x="333272" y="1556792"/>
            <a:ext cx="85592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6" y="1412776"/>
            <a:ext cx="87661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" y="3778518"/>
            <a:ext cx="84740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1" y="404664"/>
            <a:ext cx="10795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0"/>
            <a:ext cx="802838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47" y="5113604"/>
            <a:ext cx="2468563" cy="17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10" y="5113605"/>
            <a:ext cx="2468563" cy="17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73" y="5113604"/>
            <a:ext cx="2432050" cy="17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" y="332656"/>
            <a:ext cx="7524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DECLARACION UNIVERSAL SOBRE BIOETICA Y DERECHOS HUMANOS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67" y="151286"/>
            <a:ext cx="1784133" cy="38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26518" r="24542" b="14820"/>
          <a:stretch/>
        </p:blipFill>
        <p:spPr bwMode="auto">
          <a:xfrm>
            <a:off x="0" y="1700808"/>
            <a:ext cx="7956376" cy="51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8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" y="-1"/>
            <a:ext cx="83042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11197" y="5841594"/>
            <a:ext cx="363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Ref.LOS</a:t>
            </a:r>
            <a:r>
              <a:rPr lang="es-ES" sz="1200" b="1" dirty="0" smtClean="0"/>
              <a:t> COMITES Y LAS COMISIONES NACIONALES DE BIOETICA EN AMERICA LATINA Y EL CARIBE. </a:t>
            </a:r>
          </a:p>
          <a:p>
            <a:r>
              <a:rPr lang="es-ES" sz="1200" b="1" dirty="0" smtClean="0"/>
              <a:t>SITUACION ACTUAL, PROPUESTAS Y DESAFIOS.  Ignacio </a:t>
            </a:r>
            <a:r>
              <a:rPr lang="es-ES" sz="1200" b="1" dirty="0" err="1" smtClean="0"/>
              <a:t>Maglio</a:t>
            </a:r>
            <a:r>
              <a:rPr lang="es-ES" sz="1200" b="1" dirty="0" smtClean="0"/>
              <a:t> - 2018</a:t>
            </a:r>
            <a:endParaRPr lang="es-ES" sz="1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45234" y="819187"/>
            <a:ext cx="889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  Los Comités de Bioética constituyen una muestra de la convicción de que es posible un dialogo plural, la deliberación argumentativa y la resolución pacifica y democrática de los problemas éticos que, en sociedades plurales y seculares, se van incrementando día a día, no solo frente a los distintos desafíos que suscita la tecno ciencia, sino como producto de un mundo inequitativo atravesado por la injusticia y por distintas formas de exclusión y de violencia; es en él, precisamente, </a:t>
            </a:r>
            <a:r>
              <a:rPr lang="es-ES" sz="2800" b="1" dirty="0"/>
              <a:t> </a:t>
            </a:r>
            <a:r>
              <a:rPr lang="es-ES" sz="2800" b="1" dirty="0" smtClean="0"/>
              <a:t>donde debemos pensar</a:t>
            </a:r>
          </a:p>
          <a:p>
            <a:r>
              <a:rPr lang="es-ES" sz="2800" b="1" dirty="0" smtClean="0"/>
              <a:t>una ética de la vida.</a:t>
            </a:r>
            <a:endParaRPr lang="es-E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29" y="4825188"/>
            <a:ext cx="5088806" cy="203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6" y="1153507"/>
            <a:ext cx="7904113" cy="48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3042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3853" y="5989547"/>
            <a:ext cx="8097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hlinkClick r:id="rId4"/>
              </a:rPr>
              <a:t>http://www.unesco.org/new/es/office-in-montevideo/social-and-human-sciences/bioethics/network-of-lac-national-bioethics-committees/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883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55622" y="4269110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CONFLICTO DE INTERES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No tengo conflictos de interés</a:t>
            </a:r>
          </a:p>
          <a:p>
            <a:pPr algn="ctr"/>
            <a:r>
              <a:rPr lang="es-ES" sz="2800" b="1" dirty="0" smtClean="0"/>
              <a:t> para</a:t>
            </a:r>
          </a:p>
          <a:p>
            <a:pPr algn="ctr"/>
            <a:r>
              <a:rPr lang="es-ES" sz="2800" b="1" dirty="0"/>
              <a:t>h</a:t>
            </a:r>
            <a:r>
              <a:rPr lang="es-ES" sz="2800" b="1" dirty="0" smtClean="0"/>
              <a:t>acer esta presentación</a:t>
            </a:r>
            <a:endParaRPr lang="es-ES" sz="2800" b="1" dirty="0"/>
          </a:p>
        </p:txBody>
      </p:sp>
      <p:pic>
        <p:nvPicPr>
          <p:cNvPr id="3" name="1"/>
          <p:cNvPicPr/>
          <p:nvPr/>
        </p:nvPicPr>
        <p:blipFill>
          <a:blip r:embed="rId2">
            <a:lum/>
            <a:alphaModFix/>
          </a:blip>
          <a:srcRect b="27894"/>
          <a:stretch>
            <a:fillRect/>
          </a:stretch>
        </p:blipFill>
        <p:spPr>
          <a:xfrm>
            <a:off x="1215028" y="188640"/>
            <a:ext cx="6462536" cy="37204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75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69908"/>
              </p:ext>
            </p:extLst>
          </p:nvPr>
        </p:nvGraphicFramePr>
        <p:xfrm>
          <a:off x="6732240" y="692696"/>
          <a:ext cx="1079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Fotografía de Photo Editor" r:id="rId3" imgW="38704762" imgH="12342857" progId="">
                  <p:embed/>
                </p:oleObj>
              </mc:Choice>
              <mc:Fallback>
                <p:oleObj name="Fotografía de Photo Editor" r:id="rId3" imgW="38704762" imgH="12342857" progId="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7002"/>
                      <a:stretch>
                        <a:fillRect/>
                      </a:stretch>
                    </p:blipFill>
                    <p:spPr bwMode="auto">
                      <a:xfrm>
                        <a:off x="6732240" y="692696"/>
                        <a:ext cx="1079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52880" y="3861048"/>
            <a:ext cx="4091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5">
                    <a:lumMod val="50000"/>
                  </a:schemeClr>
                </a:solidFill>
              </a:rPr>
              <a:t>AGUIJE</a:t>
            </a:r>
          </a:p>
          <a:p>
            <a:pPr algn="ctr"/>
            <a:endParaRPr lang="es-ES" sz="4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" sz="4000" b="1" i="1" dirty="0" smtClean="0">
                <a:solidFill>
                  <a:schemeClr val="accent5">
                    <a:lumMod val="50000"/>
                  </a:schemeClr>
                </a:solidFill>
              </a:rPr>
              <a:t>MUCHAS GRACIAS</a:t>
            </a:r>
            <a:endParaRPr lang="es-ES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1"/>
          <p:cNvPicPr/>
          <p:nvPr/>
        </p:nvPicPr>
        <p:blipFill>
          <a:blip r:embed="rId5">
            <a:lum/>
            <a:alphaModFix/>
          </a:blip>
          <a:srcRect b="27894"/>
          <a:stretch>
            <a:fillRect/>
          </a:stretch>
        </p:blipFill>
        <p:spPr>
          <a:xfrm>
            <a:off x="251520" y="332656"/>
            <a:ext cx="5219072" cy="2928342"/>
          </a:xfrm>
          <a:prstGeom prst="rect">
            <a:avLst/>
          </a:prstGeom>
          <a:noFill/>
          <a:ln>
            <a:noFill/>
            <a:prstDash/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7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r="41032" b="24520"/>
          <a:stretch/>
        </p:blipFill>
        <p:spPr>
          <a:xfrm>
            <a:off x="6300192" y="1796827"/>
            <a:ext cx="2028071" cy="116989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470592" y="3076332"/>
            <a:ext cx="344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COMISION NACIONAL DE BIOÉTICVA DE PARAGUAY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43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26640" y="337220"/>
            <a:ext cx="898954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latin typeface="Times New Roman" pitchFamily="18" charset="0"/>
                <a:cs typeface="Times New Roman" pitchFamily="18" charset="0"/>
              </a:rPr>
              <a:t>Acceso a los servicios de salud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2163" y="1524472"/>
            <a:ext cx="86918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Declaración de Alma Ata 1978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“La salud es un estado completo de bienestar físico, </a:t>
            </a:r>
          </a:p>
          <a:p>
            <a:r>
              <a:rPr lang="es-ES" sz="2800" b="1" dirty="0"/>
              <a:t>m</a:t>
            </a:r>
            <a:r>
              <a:rPr lang="es-ES" sz="2800" b="1" dirty="0" smtClean="0"/>
              <a:t>ental y social y no solo la ausencia de enfermedad;</a:t>
            </a:r>
          </a:p>
          <a:p>
            <a:r>
              <a:rPr lang="es-ES" sz="2800" b="1" dirty="0" smtClean="0"/>
              <a:t>es un derecho fundamental y la consecuencia del nivel </a:t>
            </a:r>
          </a:p>
          <a:p>
            <a:r>
              <a:rPr lang="es-ES" sz="2800" b="1" dirty="0"/>
              <a:t>d</a:t>
            </a:r>
            <a:r>
              <a:rPr lang="es-ES" sz="2800" b="1" dirty="0" smtClean="0"/>
              <a:t>e salud más alto posible es un objetivo social prioritario</a:t>
            </a:r>
          </a:p>
          <a:p>
            <a:r>
              <a:rPr lang="es-ES" sz="2800" b="1" dirty="0"/>
              <a:t>e</a:t>
            </a:r>
            <a:r>
              <a:rPr lang="es-ES" sz="2800" b="1" dirty="0" smtClean="0"/>
              <a:t>n todo el mundo, cuya realización requiere la acción de</a:t>
            </a:r>
          </a:p>
          <a:p>
            <a:r>
              <a:rPr lang="es-ES" sz="2800" b="1" dirty="0"/>
              <a:t>m</a:t>
            </a:r>
            <a:r>
              <a:rPr lang="es-ES" sz="2800" b="1" dirty="0" smtClean="0"/>
              <a:t>uchos otros sectores sociales y económicos, además </a:t>
            </a:r>
          </a:p>
          <a:p>
            <a:r>
              <a:rPr lang="es-ES" sz="2800" b="1" dirty="0"/>
              <a:t>d</a:t>
            </a:r>
            <a:r>
              <a:rPr lang="es-ES" sz="2800" b="1" dirty="0" smtClean="0"/>
              <a:t>el sanitario”.</a:t>
            </a:r>
            <a:endParaRPr lang="es-ES" sz="2800" b="1" dirty="0"/>
          </a:p>
          <a:p>
            <a:endParaRPr lang="es-ES" sz="28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5215"/>
            <a:ext cx="10731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0032"/>
            <a:ext cx="2489076" cy="155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2557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7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260648"/>
            <a:ext cx="39024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DISCRIMINACION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20331" y="1301181"/>
            <a:ext cx="889698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Trato diferente, desigual y perjudicial por razones 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 edad, opciones sexuales, raza, …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que se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da a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otra persona.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Declaración Universal de los DDHH (1948)</a:t>
            </a:r>
          </a:p>
          <a:p>
            <a:pPr marL="457200" indent="-457200">
              <a:buFontTx/>
              <a:buChar char="-"/>
            </a:pP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Convención Internacional para la eliminación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 todas las formas de discriminación racial (1965)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y contra la mujer (1979) </a:t>
            </a:r>
          </a:p>
          <a:p>
            <a:pPr marL="457200" indent="-457200">
              <a:buFontTx/>
              <a:buChar char="-"/>
            </a:pP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Declaración Universal sobre 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Bioética y DDHH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2005)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7499"/>
              </p:ext>
            </p:extLst>
          </p:nvPr>
        </p:nvGraphicFramePr>
        <p:xfrm>
          <a:off x="8037819" y="231273"/>
          <a:ext cx="1079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Fotografía de Photo Editor" r:id="rId3" imgW="38704762" imgH="12342857" progId="">
                  <p:embed/>
                </p:oleObj>
              </mc:Choice>
              <mc:Fallback>
                <p:oleObj name="Fotografía de Photo Editor" r:id="rId3" imgW="38704762" imgH="12342857" progId="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7002"/>
                      <a:stretch>
                        <a:fillRect/>
                      </a:stretch>
                    </p:blipFill>
                    <p:spPr bwMode="auto">
                      <a:xfrm>
                        <a:off x="8037819" y="231273"/>
                        <a:ext cx="1079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 descr="Resultado de imagen para discriminacion social defini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34880" r="34262" b="8395"/>
          <a:stretch/>
        </p:blipFill>
        <p:spPr bwMode="auto">
          <a:xfrm>
            <a:off x="5868144" y="4797152"/>
            <a:ext cx="2817560" cy="204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26640" y="188640"/>
            <a:ext cx="898954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Discriminación y </a:t>
            </a:r>
          </a:p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acceso a los servicios de salud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920" y="1628800"/>
            <a:ext cx="8441926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Diferentes grados de desarrollo entre países y al </a:t>
            </a:r>
          </a:p>
          <a:p>
            <a:r>
              <a:rPr lang="es-ES" sz="3200" b="1" dirty="0" smtClean="0"/>
              <a:t>interior de los mismos</a:t>
            </a:r>
          </a:p>
          <a:p>
            <a:endParaRPr lang="es-ES" sz="3200" b="1" dirty="0" smtClean="0"/>
          </a:p>
          <a:p>
            <a:r>
              <a:rPr lang="es-ES" sz="3200" b="1" dirty="0" smtClean="0"/>
              <a:t>Estados no comprometidos con</a:t>
            </a:r>
          </a:p>
          <a:p>
            <a:r>
              <a:rPr lang="es-ES" sz="3200" b="1" dirty="0" smtClean="0"/>
              <a:t>la salud</a:t>
            </a:r>
          </a:p>
          <a:p>
            <a:endParaRPr lang="es-ES" sz="3200" b="1" dirty="0" smtClean="0"/>
          </a:p>
          <a:p>
            <a:r>
              <a:rPr lang="es-ES" sz="3200" b="1" dirty="0" smtClean="0"/>
              <a:t>Servicios de salud fragmentados</a:t>
            </a:r>
          </a:p>
          <a:p>
            <a:endParaRPr lang="es-ES" sz="3200" b="1" dirty="0"/>
          </a:p>
          <a:p>
            <a:r>
              <a:rPr lang="es-ES" sz="3200" b="1" dirty="0" smtClean="0"/>
              <a:t>Graves problemas de eficiencia</a:t>
            </a:r>
          </a:p>
          <a:p>
            <a:endParaRPr lang="es-ES" sz="3200" b="1" dirty="0" smtClean="0"/>
          </a:p>
          <a:p>
            <a:endParaRPr lang="es-ES" sz="3200" b="1" dirty="0" smtClean="0"/>
          </a:p>
          <a:p>
            <a:endParaRPr lang="es-ES" sz="3200" b="1" dirty="0" smtClean="0"/>
          </a:p>
          <a:p>
            <a:endParaRPr lang="es-ES" sz="3200" b="1" dirty="0" smtClean="0"/>
          </a:p>
          <a:p>
            <a:endParaRPr lang="es-ES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134470" cy="37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7" y="1696011"/>
            <a:ext cx="86926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Los sistemas de salud de ALC: </a:t>
            </a:r>
            <a:r>
              <a:rPr lang="es-ES" sz="3200" b="1" dirty="0" smtClean="0"/>
              <a:t> </a:t>
            </a:r>
            <a:r>
              <a:rPr lang="es-ES" sz="3200" b="1" dirty="0" smtClean="0"/>
              <a:t>inaccesibles para </a:t>
            </a:r>
            <a:r>
              <a:rPr lang="es-ES" sz="3200" b="1" dirty="0"/>
              <a:t>un alto porcentaje de </a:t>
            </a:r>
            <a:r>
              <a:rPr lang="es-ES" sz="3200" b="1" dirty="0" smtClean="0"/>
              <a:t>la población</a:t>
            </a:r>
            <a:r>
              <a:rPr lang="es-ES" sz="3200" b="1" dirty="0" smtClean="0"/>
              <a:t>.</a:t>
            </a:r>
          </a:p>
          <a:p>
            <a:endParaRPr lang="es-ES" sz="3200" b="1" dirty="0"/>
          </a:p>
          <a:p>
            <a:r>
              <a:rPr lang="es-ES" sz="3200" b="1" dirty="0" smtClean="0"/>
              <a:t>Falta de recursos “humanos” </a:t>
            </a:r>
          </a:p>
          <a:p>
            <a:endParaRPr lang="es-ES" sz="3200" b="1" dirty="0"/>
          </a:p>
          <a:p>
            <a:r>
              <a:rPr lang="es-ES" sz="3200" b="1" dirty="0" smtClean="0"/>
              <a:t>Escasez de datos</a:t>
            </a:r>
          </a:p>
          <a:p>
            <a:endParaRPr lang="es-ES" sz="3200" b="1" dirty="0"/>
          </a:p>
          <a:p>
            <a:pPr algn="ctr"/>
            <a:r>
              <a:rPr lang="es-ES" sz="3600" b="1" dirty="0" smtClean="0"/>
              <a:t>Servicios </a:t>
            </a:r>
            <a:r>
              <a:rPr lang="es-ES" sz="3600" b="1" dirty="0"/>
              <a:t>de salud que respondan a las necesidades de salud de su </a:t>
            </a:r>
            <a:r>
              <a:rPr lang="es-ES" sz="3600" b="1" dirty="0" smtClean="0"/>
              <a:t>población</a:t>
            </a:r>
            <a:endParaRPr lang="es-ES" sz="3600" b="1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26640" y="188640"/>
            <a:ext cx="898954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Discriminación y </a:t>
            </a:r>
          </a:p>
          <a:p>
            <a:r>
              <a:rPr lang="es-ES" sz="4000" b="1" dirty="0" smtClean="0">
                <a:latin typeface="Times New Roman" pitchFamily="18" charset="0"/>
                <a:cs typeface="Times New Roman" pitchFamily="18" charset="0"/>
              </a:rPr>
              <a:t>acceso a los servicios de salud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31" y="2622767"/>
            <a:ext cx="3422617" cy="259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28706"/>
            <a:ext cx="39024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DISCRIMINACION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056047"/>
            <a:ext cx="795442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 es visualizada como un problema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Son actos comunes usuales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 hay un análisis de la situación 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para llevar adelante acciones</a:t>
            </a:r>
          </a:p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q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ue permitan cambios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Los grupos no son los más favorecidos y por</a:t>
            </a:r>
          </a:p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anto desconocen sus derechos</a:t>
            </a:r>
            <a:endParaRPr lang="es-ES" sz="32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8" y="1223824"/>
            <a:ext cx="2276664" cy="32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947"/>
            <a:ext cx="1076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28706"/>
            <a:ext cx="39024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DISCRIMINACION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692696"/>
            <a:ext cx="5678157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discapacidad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ingreso económico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pertenencia a grupo étnicos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género 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opción sexual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migración</a:t>
            </a:r>
          </a:p>
          <a:p>
            <a:endParaRPr lang="es-ES" sz="32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r="4655"/>
          <a:stretch/>
        </p:blipFill>
        <p:spPr bwMode="auto">
          <a:xfrm>
            <a:off x="3491881" y="3575747"/>
            <a:ext cx="5417658" cy="29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46" y="292646"/>
            <a:ext cx="1076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28706"/>
            <a:ext cx="39024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DISCRIMINACION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692696"/>
            <a:ext cx="851867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Por grupos etarios: los extremos de la edad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Mortalidad de menores de 5 años de 13x1.000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nv</a:t>
            </a: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(3,4 a 59,0)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Mortalidad materna: razón de 44,2x100.000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nv</a:t>
            </a:r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(6,1 a 251)</a:t>
            </a: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EV:51,4 años mediados</a:t>
            </a:r>
          </a:p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el siglo pasado y de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73,4 a para el 2010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" b="5210"/>
          <a:stretch/>
        </p:blipFill>
        <p:spPr bwMode="auto">
          <a:xfrm>
            <a:off x="4354401" y="3231616"/>
            <a:ext cx="4741310" cy="36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596</Words>
  <Application>Microsoft Office PowerPoint</Application>
  <PresentationFormat>Presentación en pantalla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</dc:creator>
  <cp:lastModifiedBy>Marta</cp:lastModifiedBy>
  <cp:revision>145</cp:revision>
  <dcterms:created xsi:type="dcterms:W3CDTF">2018-08-02T13:57:02Z</dcterms:created>
  <dcterms:modified xsi:type="dcterms:W3CDTF">2019-05-02T01:29:09Z</dcterms:modified>
</cp:coreProperties>
</file>