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3" r:id="rId9"/>
    <p:sldId id="280" r:id="rId10"/>
    <p:sldId id="263" r:id="rId11"/>
    <p:sldId id="281" r:id="rId12"/>
    <p:sldId id="264" r:id="rId13"/>
    <p:sldId id="276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7" r:id="rId22"/>
    <p:sldId id="286" r:id="rId23"/>
    <p:sldId id="288" r:id="rId24"/>
    <p:sldId id="273" r:id="rId25"/>
    <p:sldId id="290" r:id="rId26"/>
    <p:sldId id="291" r:id="rId27"/>
    <p:sldId id="275" r:id="rId28"/>
    <p:sldId id="285" r:id="rId29"/>
    <p:sldId id="287" r:id="rId30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&#233;%20Mar&#237;a%20Guti&#233;rrez\Documents\Chema\Congresos-clases\2018\Libro%20Fallas,%20Ulate,%20Ram&#237;rez\Gra&#769;ficos%20y%20Figuras%20Jose&#769;%20Mari&#769;a%20Gutie&#769;rrez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446850393700801E-2"/>
          <c:y val="0.1405634717004674"/>
          <c:w val="0.72541644794400695"/>
          <c:h val="0.72357274909043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 3.3'!$B$3</c:f>
              <c:strCache>
                <c:ptCount val="1"/>
                <c:pt idx="0">
                  <c:v>Total proyectos inscritos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800"/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name>Tendencia</c:name>
            <c:spPr>
              <a:ln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cat>
            <c:numRef>
              <c:f>'G 3.3'!$A$4:$A$41</c:f>
              <c:numCache>
                <c:formatCode>General</c:formatCode>
                <c:ptCount val="38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</c:numCache>
            </c:numRef>
          </c:cat>
          <c:val>
            <c:numRef>
              <c:f>'G 3.3'!$B$4:$B$41</c:f>
              <c:numCache>
                <c:formatCode>General</c:formatCode>
                <c:ptCount val="38"/>
                <c:pt idx="0">
                  <c:v>3</c:v>
                </c:pt>
                <c:pt idx="1">
                  <c:v>44</c:v>
                </c:pt>
                <c:pt idx="2">
                  <c:v>59</c:v>
                </c:pt>
                <c:pt idx="3">
                  <c:v>68</c:v>
                </c:pt>
                <c:pt idx="4">
                  <c:v>66</c:v>
                </c:pt>
                <c:pt idx="5">
                  <c:v>89</c:v>
                </c:pt>
                <c:pt idx="6">
                  <c:v>96</c:v>
                </c:pt>
                <c:pt idx="7">
                  <c:v>103</c:v>
                </c:pt>
                <c:pt idx="8">
                  <c:v>129</c:v>
                </c:pt>
                <c:pt idx="9">
                  <c:v>121</c:v>
                </c:pt>
                <c:pt idx="10">
                  <c:v>80</c:v>
                </c:pt>
                <c:pt idx="11">
                  <c:v>111</c:v>
                </c:pt>
                <c:pt idx="12">
                  <c:v>118</c:v>
                </c:pt>
                <c:pt idx="13">
                  <c:v>103</c:v>
                </c:pt>
                <c:pt idx="14">
                  <c:v>127</c:v>
                </c:pt>
                <c:pt idx="15">
                  <c:v>140</c:v>
                </c:pt>
                <c:pt idx="16">
                  <c:v>202</c:v>
                </c:pt>
                <c:pt idx="17">
                  <c:v>131</c:v>
                </c:pt>
                <c:pt idx="18">
                  <c:v>218</c:v>
                </c:pt>
                <c:pt idx="19">
                  <c:v>170</c:v>
                </c:pt>
                <c:pt idx="20">
                  <c:v>200</c:v>
                </c:pt>
                <c:pt idx="21">
                  <c:v>254</c:v>
                </c:pt>
                <c:pt idx="22">
                  <c:v>243</c:v>
                </c:pt>
                <c:pt idx="23">
                  <c:v>306</c:v>
                </c:pt>
                <c:pt idx="24">
                  <c:v>297</c:v>
                </c:pt>
                <c:pt idx="25">
                  <c:v>287</c:v>
                </c:pt>
                <c:pt idx="26">
                  <c:v>327</c:v>
                </c:pt>
                <c:pt idx="27">
                  <c:v>350</c:v>
                </c:pt>
                <c:pt idx="28">
                  <c:v>348</c:v>
                </c:pt>
                <c:pt idx="29">
                  <c:v>347</c:v>
                </c:pt>
                <c:pt idx="30">
                  <c:v>369</c:v>
                </c:pt>
                <c:pt idx="31">
                  <c:v>436</c:v>
                </c:pt>
                <c:pt idx="32">
                  <c:v>392</c:v>
                </c:pt>
                <c:pt idx="33">
                  <c:v>394</c:v>
                </c:pt>
                <c:pt idx="34">
                  <c:v>438</c:v>
                </c:pt>
                <c:pt idx="35">
                  <c:v>428</c:v>
                </c:pt>
                <c:pt idx="36">
                  <c:v>483</c:v>
                </c:pt>
                <c:pt idx="37">
                  <c:v>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6C-4A24-BA96-5799ADF7C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371776"/>
        <c:axId val="175373312"/>
      </c:barChart>
      <c:catAx>
        <c:axId val="17537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900"/>
            </a:pPr>
            <a:endParaRPr lang="es-CR"/>
          </a:p>
        </c:txPr>
        <c:crossAx val="175373312"/>
        <c:crosses val="autoZero"/>
        <c:auto val="1"/>
        <c:lblAlgn val="ctr"/>
        <c:lblOffset val="100"/>
        <c:noMultiLvlLbl val="0"/>
      </c:catAx>
      <c:valAx>
        <c:axId val="175373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s-CR"/>
          </a:p>
        </c:txPr>
        <c:crossAx val="175371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7307742782152"/>
          <c:y val="0.42712270341207298"/>
          <c:w val="0.184358923884514"/>
          <c:h val="0.29205052493438299"/>
        </c:manualLayout>
      </c:layout>
      <c:overlay val="0"/>
      <c:txPr>
        <a:bodyPr/>
        <a:lstStyle/>
        <a:p>
          <a:pPr>
            <a:defRPr lang="en-US"/>
          </a:pPr>
          <a:endParaRPr lang="es-C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Hoja1!$A$1:$A$10</c:f>
              <c:strCache>
                <c:ptCount val="10"/>
                <c:pt idx="0">
                  <c:v>Artes y Letras</c:v>
                </c:pt>
                <c:pt idx="1">
                  <c:v>Ciencias Básicas</c:v>
                </c:pt>
                <c:pt idx="2">
                  <c:v>Ciencias Sociales</c:v>
                </c:pt>
                <c:pt idx="3">
                  <c:v>Agroalimentarias</c:v>
                </c:pt>
                <c:pt idx="4">
                  <c:v>Ingenierías</c:v>
                </c:pt>
                <c:pt idx="5">
                  <c:v>Salud</c:v>
                </c:pt>
                <c:pt idx="6">
                  <c:v>Sedes Regionales</c:v>
                </c:pt>
                <c:pt idx="7">
                  <c:v>Institutos investigación</c:v>
                </c:pt>
                <c:pt idx="8">
                  <c:v>Centros Investigación</c:v>
                </c:pt>
                <c:pt idx="9">
                  <c:v>Est. Experimentales</c:v>
                </c:pt>
              </c:strCache>
            </c:strRef>
          </c:cat>
          <c:val>
            <c:numRef>
              <c:f>Hoja1!$B$1:$B$10</c:f>
              <c:numCache>
                <c:formatCode>General</c:formatCode>
                <c:ptCount val="10"/>
                <c:pt idx="0">
                  <c:v>3.4</c:v>
                </c:pt>
                <c:pt idx="1">
                  <c:v>20.9</c:v>
                </c:pt>
                <c:pt idx="2">
                  <c:v>4.7</c:v>
                </c:pt>
                <c:pt idx="3">
                  <c:v>26.1</c:v>
                </c:pt>
                <c:pt idx="4">
                  <c:v>3.4</c:v>
                </c:pt>
                <c:pt idx="5">
                  <c:v>6.3</c:v>
                </c:pt>
                <c:pt idx="6">
                  <c:v>2.6</c:v>
                </c:pt>
                <c:pt idx="7">
                  <c:v>64.7</c:v>
                </c:pt>
                <c:pt idx="8">
                  <c:v>51.1</c:v>
                </c:pt>
                <c:pt idx="9">
                  <c:v>52.7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D-41B9-BFBA-9A8596FC8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333184"/>
        <c:axId val="176334720"/>
      </c:barChart>
      <c:catAx>
        <c:axId val="176333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6334720"/>
        <c:crosses val="autoZero"/>
        <c:auto val="1"/>
        <c:lblAlgn val="ctr"/>
        <c:lblOffset val="100"/>
        <c:noMultiLvlLbl val="0"/>
      </c:catAx>
      <c:valAx>
        <c:axId val="176334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3331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A764-129C-4AB5-A6C1-D72E6220FA67}" type="datetimeFigureOut">
              <a:rPr lang="es-CR" smtClean="0"/>
              <a:t>24/9/2020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966A-D744-4665-A1D2-5F9BAD71B0D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5797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A764-129C-4AB5-A6C1-D72E6220FA67}" type="datetimeFigureOut">
              <a:rPr lang="es-CR" smtClean="0"/>
              <a:t>24/9/2020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966A-D744-4665-A1D2-5F9BAD71B0D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7010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A764-129C-4AB5-A6C1-D72E6220FA67}" type="datetimeFigureOut">
              <a:rPr lang="es-CR" smtClean="0"/>
              <a:t>24/9/2020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966A-D744-4665-A1D2-5F9BAD71B0D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559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A764-129C-4AB5-A6C1-D72E6220FA67}" type="datetimeFigureOut">
              <a:rPr lang="es-CR" smtClean="0"/>
              <a:t>24/9/2020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966A-D744-4665-A1D2-5F9BAD71B0D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3636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A764-129C-4AB5-A6C1-D72E6220FA67}" type="datetimeFigureOut">
              <a:rPr lang="es-CR" smtClean="0"/>
              <a:t>24/9/2020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966A-D744-4665-A1D2-5F9BAD71B0D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7779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A764-129C-4AB5-A6C1-D72E6220FA67}" type="datetimeFigureOut">
              <a:rPr lang="es-CR" smtClean="0"/>
              <a:t>24/9/2020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966A-D744-4665-A1D2-5F9BAD71B0D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8642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A764-129C-4AB5-A6C1-D72E6220FA67}" type="datetimeFigureOut">
              <a:rPr lang="es-CR" smtClean="0"/>
              <a:t>24/9/2020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966A-D744-4665-A1D2-5F9BAD71B0D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6196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A764-129C-4AB5-A6C1-D72E6220FA67}" type="datetimeFigureOut">
              <a:rPr lang="es-CR" smtClean="0"/>
              <a:t>24/9/2020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966A-D744-4665-A1D2-5F9BAD71B0D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87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A764-129C-4AB5-A6C1-D72E6220FA67}" type="datetimeFigureOut">
              <a:rPr lang="es-CR" smtClean="0"/>
              <a:t>24/9/2020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966A-D744-4665-A1D2-5F9BAD71B0D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3042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A764-129C-4AB5-A6C1-D72E6220FA67}" type="datetimeFigureOut">
              <a:rPr lang="es-CR" smtClean="0"/>
              <a:t>24/9/2020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966A-D744-4665-A1D2-5F9BAD71B0D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6230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A764-129C-4AB5-A6C1-D72E6220FA67}" type="datetimeFigureOut">
              <a:rPr lang="es-CR" smtClean="0"/>
              <a:t>24/9/2020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966A-D744-4665-A1D2-5F9BAD71B0D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5135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AA764-129C-4AB5-A6C1-D72E6220FA67}" type="datetimeFigureOut">
              <a:rPr lang="es-CR" smtClean="0"/>
              <a:t>24/9/2020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0966A-D744-4665-A1D2-5F9BAD71B0D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8654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rwa.ucr.ac.cr/handle/10669/76451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R" dirty="0">
                <a:solidFill>
                  <a:srgbClr val="002060"/>
                </a:solidFill>
              </a:rPr>
              <a:t>Luces y sombras en la investigación en la Universidad de Costa Rica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s-CR" dirty="0"/>
              <a:t>José María Gutiérrez</a:t>
            </a:r>
          </a:p>
          <a:p>
            <a:r>
              <a:rPr lang="es-CR" dirty="0"/>
              <a:t>Instituto Clodomiro Picado</a:t>
            </a:r>
          </a:p>
          <a:p>
            <a:r>
              <a:rPr lang="es-CR" dirty="0"/>
              <a:t>Facultad de Microbiología</a:t>
            </a:r>
          </a:p>
          <a:p>
            <a:r>
              <a:rPr lang="es-CR" dirty="0"/>
              <a:t>Universidad de Costa Rica</a:t>
            </a:r>
          </a:p>
        </p:txBody>
      </p:sp>
      <p:pic>
        <p:nvPicPr>
          <p:cNvPr id="4" name="Picture 2" descr="http://t3.gstatic.com/images?q=tbn:ANd9GcTppw-AToe009HFpqGOZvOROoY-woDKOMRWQajwn4ubrkarNag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05263"/>
            <a:ext cx="15494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facultadeducacion.ucr.ac.cr/recursos/images/Logotipos/ucr_logo_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27500"/>
            <a:ext cx="20145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201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>
                <a:solidFill>
                  <a:srgbClr val="002060"/>
                </a:solidFill>
              </a:rPr>
              <a:t>El contexto nacional de la investigación</a:t>
            </a:r>
          </a:p>
        </p:txBody>
      </p:sp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378598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191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>
                <a:solidFill>
                  <a:srgbClr val="002060"/>
                </a:solidFill>
              </a:rPr>
              <a:t>Principales conclusiones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CR" dirty="0"/>
              <a:t>Se invierte poco (en 2012: 0,57% del PIB).</a:t>
            </a:r>
          </a:p>
          <a:p>
            <a:r>
              <a:rPr lang="es-CR" dirty="0"/>
              <a:t>Sector privado invierte de manera limitada.</a:t>
            </a:r>
          </a:p>
          <a:p>
            <a:r>
              <a:rPr lang="es-CR" dirty="0"/>
              <a:t>Contingente humano escaso, sin redundancia, con brechas de género y endogamia académica.</a:t>
            </a:r>
          </a:p>
          <a:p>
            <a:r>
              <a:rPr lang="es-CR" dirty="0"/>
              <a:t>Producción académica modesta, con tendencia </a:t>
            </a:r>
            <a:r>
              <a:rPr lang="es-CR"/>
              <a:t>a la disminución </a:t>
            </a:r>
            <a:r>
              <a:rPr lang="es-CR" dirty="0"/>
              <a:t>en citaciones por artículo publicado.</a:t>
            </a:r>
          </a:p>
          <a:p>
            <a:r>
              <a:rPr lang="es-CR" dirty="0"/>
              <a:t>Excesiva priorización hacia investigación aplicada y desarrollo tecnológico.</a:t>
            </a:r>
          </a:p>
          <a:p>
            <a:r>
              <a:rPr lang="es-CR" dirty="0"/>
              <a:t>Desconexión entre generación de conocimiento y sectores de la sociedad que requieren el conocimiento.</a:t>
            </a:r>
          </a:p>
        </p:txBody>
      </p:sp>
    </p:spTree>
    <p:extLst>
      <p:ext uri="{BB962C8B-B14F-4D97-AF65-F5344CB8AC3E}">
        <p14:creationId xmlns:p14="http://schemas.microsoft.com/office/powerpoint/2010/main" val="97014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R" dirty="0">
                <a:solidFill>
                  <a:srgbClr val="002060"/>
                </a:solidFill>
              </a:rPr>
              <a:t>El desarrollo de la investigación en la UCR muestra una gran heterogeneidad</a:t>
            </a:r>
          </a:p>
        </p:txBody>
      </p:sp>
    </p:spTree>
    <p:extLst>
      <p:ext uri="{BB962C8B-B14F-4D97-AF65-F5344CB8AC3E}">
        <p14:creationId xmlns:p14="http://schemas.microsoft.com/office/powerpoint/2010/main" val="1945100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>
                <a:solidFill>
                  <a:srgbClr val="002060"/>
                </a:solidFill>
              </a:rPr>
              <a:t>Porcentaje de cargas académicas dedicadas a investigación</a:t>
            </a:r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2356248304"/>
              </p:ext>
            </p:extLst>
          </p:nvPr>
        </p:nvGraphicFramePr>
        <p:xfrm>
          <a:off x="1403648" y="1628800"/>
          <a:ext cx="662473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899592" y="5635987"/>
            <a:ext cx="7205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600" dirty="0"/>
              <a:t>Año 2012. Fuente: Centro de Evaluación Académica, Vicerrectoría de Docencia, UCR.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2555776" y="2852936"/>
            <a:ext cx="0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5292080" y="3573016"/>
            <a:ext cx="0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40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ES" sz="4000" dirty="0">
                <a:solidFill>
                  <a:srgbClr val="002060"/>
                </a:solidFill>
              </a:rPr>
              <a:t>¿Por qué esa heterogeneidad?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dirty="0"/>
              <a:t>Razones históricas.</a:t>
            </a:r>
          </a:p>
          <a:p>
            <a:pPr eaLnBrk="1" hangingPunct="1"/>
            <a:r>
              <a:rPr lang="es-ES" dirty="0"/>
              <a:t>Recurso humano (calidad y cantidad).</a:t>
            </a:r>
          </a:p>
          <a:p>
            <a:pPr eaLnBrk="1" hangingPunct="1"/>
            <a:r>
              <a:rPr lang="es-ES" dirty="0"/>
              <a:t>Voluntad de la dirigencia de unidades académicas.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11188" y="4005064"/>
            <a:ext cx="7559675" cy="230366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Necesidad de continuar con evaluación y diagnóstico.</a:t>
            </a:r>
          </a:p>
          <a:p>
            <a:pPr algn="ctr"/>
            <a:r>
              <a:rPr lang="es-ES" sz="2000" dirty="0">
                <a:solidFill>
                  <a:schemeClr val="bg1"/>
                </a:solidFill>
              </a:rPr>
              <a:t>Con base en el estadio de desarrollo, </a:t>
            </a:r>
            <a:r>
              <a:rPr lang="es-ES" sz="2000" b="1" dirty="0">
                <a:solidFill>
                  <a:srgbClr val="FFFF00"/>
                </a:solidFill>
              </a:rPr>
              <a:t>implementar políticas</a:t>
            </a:r>
          </a:p>
          <a:p>
            <a:pPr algn="ctr"/>
            <a:r>
              <a:rPr lang="es-ES" sz="2000" b="1" dirty="0">
                <a:solidFill>
                  <a:srgbClr val="FFFF00"/>
                </a:solidFill>
              </a:rPr>
              <a:t>de acuerdo a la situación de cada unidad</a:t>
            </a:r>
          </a:p>
          <a:p>
            <a:pPr algn="ctr"/>
            <a:endParaRPr lang="es-ES" sz="2000" dirty="0">
              <a:solidFill>
                <a:srgbClr val="FFFF00"/>
              </a:solidFill>
            </a:endParaRPr>
          </a:p>
          <a:p>
            <a:pPr algn="ctr"/>
            <a:r>
              <a:rPr lang="es-ES" sz="2000" dirty="0">
                <a:solidFill>
                  <a:schemeClr val="bg1"/>
                </a:solidFill>
              </a:rPr>
              <a:t>La formación y fortalecimiento de recurso humano </a:t>
            </a:r>
          </a:p>
          <a:p>
            <a:pPr algn="ctr"/>
            <a:r>
              <a:rPr lang="es-ES" sz="2000" dirty="0">
                <a:solidFill>
                  <a:schemeClr val="bg1"/>
                </a:solidFill>
              </a:rPr>
              <a:t>deben ser prioritarios, incluyendo los esquemas de contratación de </a:t>
            </a:r>
          </a:p>
          <a:p>
            <a:pPr algn="ctr"/>
            <a:r>
              <a:rPr lang="es-ES" sz="2000" dirty="0">
                <a:solidFill>
                  <a:schemeClr val="bg1"/>
                </a:solidFill>
              </a:rPr>
              <a:t>personal académico</a:t>
            </a:r>
          </a:p>
        </p:txBody>
      </p:sp>
    </p:spTree>
    <p:extLst>
      <p:ext uri="{BB962C8B-B14F-4D97-AF65-F5344CB8AC3E}">
        <p14:creationId xmlns:p14="http://schemas.microsoft.com/office/powerpoint/2010/main" val="1077384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R" dirty="0">
                <a:solidFill>
                  <a:srgbClr val="002060"/>
                </a:solidFill>
              </a:rPr>
              <a:t>¿Debe haber prioridades temáticas en investigación?</a:t>
            </a:r>
            <a:br>
              <a:rPr lang="es-CR" dirty="0">
                <a:solidFill>
                  <a:srgbClr val="002060"/>
                </a:solidFill>
              </a:rPr>
            </a:br>
            <a:br>
              <a:rPr lang="es-CR" dirty="0"/>
            </a:br>
            <a:r>
              <a:rPr lang="es-CR" dirty="0"/>
              <a:t>La importancia de no debilitar la investigación básica y en ciencias sociales, letras y humanidades</a:t>
            </a:r>
          </a:p>
        </p:txBody>
      </p:sp>
    </p:spTree>
    <p:extLst>
      <p:ext uri="{BB962C8B-B14F-4D97-AF65-F5344CB8AC3E}">
        <p14:creationId xmlns:p14="http://schemas.microsoft.com/office/powerpoint/2010/main" val="1167271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R" dirty="0">
                <a:solidFill>
                  <a:srgbClr val="002060"/>
                </a:solidFill>
              </a:rPr>
              <a:t>Estamos fallando en nuestro compromiso con la excelencia. </a:t>
            </a:r>
            <a:br>
              <a:rPr lang="es-CR" dirty="0">
                <a:solidFill>
                  <a:srgbClr val="002060"/>
                </a:solidFill>
              </a:rPr>
            </a:br>
            <a:r>
              <a:rPr lang="es-CR" dirty="0">
                <a:solidFill>
                  <a:srgbClr val="002060"/>
                </a:solidFill>
              </a:rPr>
              <a:t>¿Cómo depurar la investigación universitaria?</a:t>
            </a:r>
          </a:p>
        </p:txBody>
      </p:sp>
    </p:spTree>
    <p:extLst>
      <p:ext uri="{BB962C8B-B14F-4D97-AF65-F5344CB8AC3E}">
        <p14:creationId xmlns:p14="http://schemas.microsoft.com/office/powerpoint/2010/main" val="470425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R" dirty="0">
                <a:solidFill>
                  <a:srgbClr val="002060"/>
                </a:solidFill>
              </a:rPr>
              <a:t>¿Cómo fortalecer entornos de creatividad en la UCR?</a:t>
            </a:r>
          </a:p>
        </p:txBody>
      </p:sp>
    </p:spTree>
    <p:extLst>
      <p:ext uri="{BB962C8B-B14F-4D97-AF65-F5344CB8AC3E}">
        <p14:creationId xmlns:p14="http://schemas.microsoft.com/office/powerpoint/2010/main" val="119494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>
                <a:solidFill>
                  <a:srgbClr val="002060"/>
                </a:solidFill>
              </a:rPr>
              <a:t>La creatividad requiere: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R" dirty="0"/>
              <a:t>Académicas y académicos con buena formación de posgrado.</a:t>
            </a:r>
          </a:p>
          <a:p>
            <a:r>
              <a:rPr lang="es-CR" dirty="0"/>
              <a:t>Tener más preeminencia en el imaginario institucional.</a:t>
            </a:r>
          </a:p>
          <a:p>
            <a:r>
              <a:rPr lang="es-CR" dirty="0"/>
              <a:t>Trabajo intenso, pero también pausa y tiempo.</a:t>
            </a:r>
          </a:p>
          <a:p>
            <a:r>
              <a:rPr lang="es-CR" dirty="0"/>
              <a:t>Entornos colectivos.</a:t>
            </a:r>
          </a:p>
          <a:p>
            <a:r>
              <a:rPr lang="es-CR" dirty="0"/>
              <a:t>Sólidos programas de posgrado.</a:t>
            </a:r>
          </a:p>
          <a:p>
            <a:r>
              <a:rPr lang="es-CR" dirty="0"/>
              <a:t>Esquemas de re-inserción de personal académico joven.</a:t>
            </a:r>
          </a:p>
          <a:p>
            <a:r>
              <a:rPr lang="es-CR" dirty="0"/>
              <a:t>Políticas de cooperación internacional.</a:t>
            </a:r>
          </a:p>
        </p:txBody>
      </p:sp>
    </p:spTree>
    <p:extLst>
      <p:ext uri="{BB962C8B-B14F-4D97-AF65-F5344CB8AC3E}">
        <p14:creationId xmlns:p14="http://schemas.microsoft.com/office/powerpoint/2010/main" val="129173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R" dirty="0">
                <a:solidFill>
                  <a:srgbClr val="002060"/>
                </a:solidFill>
              </a:rPr>
              <a:t>Alejarse del ‘gremialismo’ y las visiones </a:t>
            </a:r>
            <a:r>
              <a:rPr lang="es-CR" dirty="0" err="1">
                <a:solidFill>
                  <a:srgbClr val="002060"/>
                </a:solidFill>
              </a:rPr>
              <a:t>uni</a:t>
            </a:r>
            <a:r>
              <a:rPr lang="es-CR" dirty="0">
                <a:solidFill>
                  <a:srgbClr val="002060"/>
                </a:solidFill>
              </a:rPr>
              <a:t>-disciplinares y buscar entornos inter- y </a:t>
            </a:r>
            <a:r>
              <a:rPr lang="es-CR" dirty="0" err="1">
                <a:solidFill>
                  <a:srgbClr val="002060"/>
                </a:solidFill>
              </a:rPr>
              <a:t>transdisciplinarios</a:t>
            </a:r>
            <a:r>
              <a:rPr lang="es-CR" dirty="0">
                <a:solidFill>
                  <a:srgbClr val="002060"/>
                </a:solidFill>
              </a:rPr>
              <a:t>. Hacia el ‘respeto epistémico’</a:t>
            </a:r>
          </a:p>
        </p:txBody>
      </p:sp>
    </p:spTree>
    <p:extLst>
      <p:ext uri="{BB962C8B-B14F-4D97-AF65-F5344CB8AC3E}">
        <p14:creationId xmlns:p14="http://schemas.microsoft.com/office/powerpoint/2010/main" val="15603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iversidad de Bolog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1560" y="1628800"/>
            <a:ext cx="2375594" cy="2375594"/>
          </a:xfrm>
          <a:prstGeom prst="rect">
            <a:avLst/>
          </a:prstGeom>
          <a:noFill/>
        </p:spPr>
      </p:pic>
      <p:pic>
        <p:nvPicPr>
          <p:cNvPr id="5" name="Picture 8" descr="Universidad de Oxfo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09208" y="1628800"/>
            <a:ext cx="1907208" cy="2282066"/>
          </a:xfrm>
          <a:prstGeom prst="rect">
            <a:avLst/>
          </a:prstGeom>
          <a:noFill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>
                <a:solidFill>
                  <a:srgbClr val="002060"/>
                </a:solidFill>
              </a:rPr>
              <a:t>¿Fueron siempre las universidades centros de investigación?</a:t>
            </a:r>
          </a:p>
        </p:txBody>
      </p:sp>
      <p:pic>
        <p:nvPicPr>
          <p:cNvPr id="7" name="Picture 10" descr="Universidad de Par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9512" y="4287552"/>
            <a:ext cx="3386665" cy="2269902"/>
          </a:xfrm>
          <a:prstGeom prst="rect">
            <a:avLst/>
          </a:prstGeom>
          <a:noFill/>
        </p:spPr>
      </p:pic>
      <p:pic>
        <p:nvPicPr>
          <p:cNvPr id="8" name="Picture 8" descr="Royal Society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2160" y="4062809"/>
            <a:ext cx="2880320" cy="254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6243131" y="6234243"/>
            <a:ext cx="141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/>
              <a:t>Royal </a:t>
            </a:r>
            <a:r>
              <a:rPr lang="es-CR" dirty="0" err="1"/>
              <a:t>Society</a:t>
            </a:r>
            <a:endParaRPr lang="es-CR" dirty="0"/>
          </a:p>
        </p:txBody>
      </p:sp>
      <p:sp>
        <p:nvSpPr>
          <p:cNvPr id="3" name="2 Rectángulo redondeado"/>
          <p:cNvSpPr/>
          <p:nvPr/>
        </p:nvSpPr>
        <p:spPr>
          <a:xfrm>
            <a:off x="3131840" y="1988840"/>
            <a:ext cx="3111291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3600" dirty="0" err="1"/>
              <a:t>Universitas</a:t>
            </a:r>
            <a:r>
              <a:rPr lang="es-CR" sz="3600" dirty="0"/>
              <a:t> </a:t>
            </a:r>
            <a:r>
              <a:rPr lang="es-CR" sz="3600" dirty="0" err="1"/>
              <a:t>Magistrorum</a:t>
            </a:r>
            <a:r>
              <a:rPr lang="es-CR" sz="3600" dirty="0"/>
              <a:t> et </a:t>
            </a:r>
            <a:r>
              <a:rPr lang="es-CR" sz="3600" dirty="0" err="1"/>
              <a:t>Scholarium</a:t>
            </a:r>
            <a:endParaRPr lang="es-CR" sz="3600" dirty="0"/>
          </a:p>
        </p:txBody>
      </p:sp>
    </p:spTree>
    <p:extLst>
      <p:ext uri="{BB962C8B-B14F-4D97-AF65-F5344CB8AC3E}">
        <p14:creationId xmlns:p14="http://schemas.microsoft.com/office/powerpoint/2010/main" val="2427422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R" dirty="0">
                <a:solidFill>
                  <a:srgbClr val="002060"/>
                </a:solidFill>
              </a:rPr>
              <a:t>Por una política proactiva y eficaz de alianzas internacionales, que contribuyan a consolidar nuestro entorno académico</a:t>
            </a:r>
          </a:p>
        </p:txBody>
      </p:sp>
    </p:spTree>
    <p:extLst>
      <p:ext uri="{BB962C8B-B14F-4D97-AF65-F5344CB8AC3E}">
        <p14:creationId xmlns:p14="http://schemas.microsoft.com/office/powerpoint/2010/main" val="250330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71639"/>
            <a:ext cx="4968552" cy="520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71600" y="6381328"/>
            <a:ext cx="7435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err="1"/>
              <a:t>Lomonte</a:t>
            </a:r>
            <a:r>
              <a:rPr lang="es-CR" dirty="0"/>
              <a:t>, B. y </a:t>
            </a:r>
            <a:r>
              <a:rPr lang="es-CR" dirty="0" err="1"/>
              <a:t>Ainsworth</a:t>
            </a:r>
            <a:r>
              <a:rPr lang="es-CR" dirty="0"/>
              <a:t>, S. (2000)  Academia Nacional de Ciencias Costa Rica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s-CR" sz="2800" dirty="0">
                <a:solidFill>
                  <a:srgbClr val="002060"/>
                </a:solidFill>
              </a:rPr>
              <a:t>Publicaciones de autores de Costa Rica incluidas en el </a:t>
            </a:r>
            <a:r>
              <a:rPr lang="es-CR" sz="2800" dirty="0" err="1">
                <a:solidFill>
                  <a:srgbClr val="002060"/>
                </a:solidFill>
              </a:rPr>
              <a:t>Science</a:t>
            </a:r>
            <a:r>
              <a:rPr lang="es-CR" sz="2800" dirty="0">
                <a:solidFill>
                  <a:srgbClr val="002060"/>
                </a:solidFill>
              </a:rPr>
              <a:t> </a:t>
            </a:r>
            <a:r>
              <a:rPr lang="es-CR" sz="2800" dirty="0" err="1">
                <a:solidFill>
                  <a:srgbClr val="002060"/>
                </a:solidFill>
              </a:rPr>
              <a:t>Citation</a:t>
            </a:r>
            <a:r>
              <a:rPr lang="es-CR" sz="2800" dirty="0">
                <a:solidFill>
                  <a:srgbClr val="002060"/>
                </a:solidFill>
              </a:rPr>
              <a:t> </a:t>
            </a:r>
            <a:r>
              <a:rPr lang="es-CR" sz="2800" dirty="0" err="1">
                <a:solidFill>
                  <a:srgbClr val="002060"/>
                </a:solidFill>
              </a:rPr>
              <a:t>Index</a:t>
            </a:r>
            <a:r>
              <a:rPr lang="es-CR" sz="2800" dirty="0">
                <a:solidFill>
                  <a:srgbClr val="002060"/>
                </a:solidFill>
              </a:rPr>
              <a:t> (1980-1998)</a:t>
            </a:r>
          </a:p>
        </p:txBody>
      </p:sp>
    </p:spTree>
    <p:extLst>
      <p:ext uri="{BB962C8B-B14F-4D97-AF65-F5344CB8AC3E}">
        <p14:creationId xmlns:p14="http://schemas.microsoft.com/office/powerpoint/2010/main" val="322282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R" dirty="0">
                <a:solidFill>
                  <a:srgbClr val="002060"/>
                </a:solidFill>
              </a:rPr>
              <a:t>Importancia de cooperaciones fluidas, dinámicas, no estructuradas</a:t>
            </a:r>
          </a:p>
        </p:txBody>
      </p:sp>
      <p:pic>
        <p:nvPicPr>
          <p:cNvPr id="1026" name="Picture 2" descr="Resultado de imagen para the new invisible colle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2776"/>
            <a:ext cx="3460705" cy="519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45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49055F-E376-46BF-B1FC-27939B3CB81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6192688" cy="424847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0B36C6D-F796-49C0-9275-C80E4FFFB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3200" dirty="0">
                <a:solidFill>
                  <a:srgbClr val="002060"/>
                </a:solidFill>
              </a:rPr>
              <a:t>Evolución de la </a:t>
            </a:r>
            <a:r>
              <a:rPr lang="es-CR" sz="3200" dirty="0" err="1">
                <a:solidFill>
                  <a:srgbClr val="002060"/>
                </a:solidFill>
              </a:rPr>
              <a:t>co-autoría</a:t>
            </a:r>
            <a:r>
              <a:rPr lang="es-CR" sz="3200" dirty="0">
                <a:solidFill>
                  <a:srgbClr val="002060"/>
                </a:solidFill>
              </a:rPr>
              <a:t> de las publicaciones en el Instituto Clodomiro Picado</a:t>
            </a:r>
          </a:p>
        </p:txBody>
      </p:sp>
    </p:spTree>
    <p:extLst>
      <p:ext uri="{BB962C8B-B14F-4D97-AF65-F5344CB8AC3E}">
        <p14:creationId xmlns:p14="http://schemas.microsoft.com/office/powerpoint/2010/main" val="3988116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R" dirty="0">
                <a:solidFill>
                  <a:srgbClr val="002060"/>
                </a:solidFill>
              </a:rPr>
              <a:t>¿Cómo responder a las necesidades y demandas de los sectores externos que reclaman atención y generación de conocimiento sobre sus problemas?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4149080"/>
            <a:ext cx="6400800" cy="1752600"/>
          </a:xfrm>
        </p:spPr>
        <p:txBody>
          <a:bodyPr/>
          <a:lstStyle/>
          <a:p>
            <a:r>
              <a:rPr lang="es-CR" dirty="0">
                <a:solidFill>
                  <a:schemeClr val="tx1"/>
                </a:solidFill>
              </a:rPr>
              <a:t>Presiones </a:t>
            </a:r>
            <a:r>
              <a:rPr lang="es-CR" dirty="0" err="1">
                <a:solidFill>
                  <a:schemeClr val="tx1"/>
                </a:solidFill>
              </a:rPr>
              <a:t>hiper-privatizantes</a:t>
            </a:r>
            <a:r>
              <a:rPr lang="es-CR" dirty="0">
                <a:solidFill>
                  <a:schemeClr val="tx1"/>
                </a:solidFill>
              </a:rPr>
              <a:t> y presiones </a:t>
            </a:r>
            <a:r>
              <a:rPr lang="es-CR" dirty="0" err="1">
                <a:solidFill>
                  <a:schemeClr val="tx1"/>
                </a:solidFill>
              </a:rPr>
              <a:t>hiper</a:t>
            </a:r>
            <a:r>
              <a:rPr lang="es-CR" dirty="0">
                <a:solidFill>
                  <a:schemeClr val="tx1"/>
                </a:solidFill>
              </a:rPr>
              <a:t>-públicas</a:t>
            </a:r>
          </a:p>
        </p:txBody>
      </p:sp>
      <p:pic>
        <p:nvPicPr>
          <p:cNvPr id="1026" name="Picture 2" descr="Resultado de imagen para boaventura de sousa san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56992"/>
            <a:ext cx="1965304" cy="252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940683" y="5958533"/>
            <a:ext cx="28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err="1"/>
              <a:t>Boaventura</a:t>
            </a:r>
            <a:r>
              <a:rPr lang="es-CR" dirty="0"/>
              <a:t> de Sousa Santos</a:t>
            </a:r>
          </a:p>
        </p:txBody>
      </p:sp>
    </p:spTree>
    <p:extLst>
      <p:ext uri="{BB962C8B-B14F-4D97-AF65-F5344CB8AC3E}">
        <p14:creationId xmlns:p14="http://schemas.microsoft.com/office/powerpoint/2010/main" val="391848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850776C2-DAC0-4DC8-9691-696262DFE4B1}"/>
              </a:ext>
            </a:extLst>
          </p:cNvPr>
          <p:cNvSpPr/>
          <p:nvPr/>
        </p:nvSpPr>
        <p:spPr>
          <a:xfrm>
            <a:off x="2235065" y="4603241"/>
            <a:ext cx="5040560" cy="18722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000" dirty="0"/>
              <a:t>Universidad de Costa Rica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411309B-DEB3-43B1-84FD-0F0EF649764C}"/>
              </a:ext>
            </a:extLst>
          </p:cNvPr>
          <p:cNvSpPr/>
          <p:nvPr/>
        </p:nvSpPr>
        <p:spPr>
          <a:xfrm>
            <a:off x="140183" y="2812487"/>
            <a:ext cx="28083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dirty="0"/>
              <a:t>Empresas públicas y privadas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6123D58-5E43-4AED-8416-FE793B1BA833}"/>
              </a:ext>
            </a:extLst>
          </p:cNvPr>
          <p:cNvSpPr/>
          <p:nvPr/>
        </p:nvSpPr>
        <p:spPr>
          <a:xfrm>
            <a:off x="755576" y="1318655"/>
            <a:ext cx="2048903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dirty="0"/>
              <a:t>Sectores </a:t>
            </a:r>
          </a:p>
          <a:p>
            <a:pPr algn="ctr"/>
            <a:r>
              <a:rPr lang="es-CR" sz="2400" dirty="0"/>
              <a:t>comunitarios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C13CEE8-DAE2-4A5B-B958-CDEBB2BC8DEC}"/>
              </a:ext>
            </a:extLst>
          </p:cNvPr>
          <p:cNvSpPr/>
          <p:nvPr/>
        </p:nvSpPr>
        <p:spPr>
          <a:xfrm>
            <a:off x="2948495" y="250787"/>
            <a:ext cx="28083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dirty="0"/>
              <a:t>Grupos organizados de la sociedad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909278C-D9E3-47A0-A288-0A74CCBA4C45}"/>
              </a:ext>
            </a:extLst>
          </p:cNvPr>
          <p:cNvSpPr/>
          <p:nvPr/>
        </p:nvSpPr>
        <p:spPr>
          <a:xfrm>
            <a:off x="6339523" y="1291229"/>
            <a:ext cx="216024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dirty="0"/>
              <a:t>Instituciones públicas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D1F5EFA1-EAC9-465C-9DD6-692A5E86ADC7}"/>
              </a:ext>
            </a:extLst>
          </p:cNvPr>
          <p:cNvSpPr/>
          <p:nvPr/>
        </p:nvSpPr>
        <p:spPr>
          <a:xfrm>
            <a:off x="5916452" y="3020224"/>
            <a:ext cx="28083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dirty="0"/>
              <a:t>Sectores culturales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257C58E-3C46-4D57-8388-97E4F358D7D3}"/>
              </a:ext>
            </a:extLst>
          </p:cNvPr>
          <p:cNvSpPr/>
          <p:nvPr/>
        </p:nvSpPr>
        <p:spPr>
          <a:xfrm>
            <a:off x="3079511" y="1879669"/>
            <a:ext cx="28083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dirty="0"/>
              <a:t>Economía social solidaria</a:t>
            </a:r>
          </a:p>
        </p:txBody>
      </p:sp>
    </p:spTree>
    <p:extLst>
      <p:ext uri="{BB962C8B-B14F-4D97-AF65-F5344CB8AC3E}">
        <p14:creationId xmlns:p14="http://schemas.microsoft.com/office/powerpoint/2010/main" val="311652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5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R" dirty="0">
                <a:solidFill>
                  <a:srgbClr val="002060"/>
                </a:solidFill>
              </a:rPr>
              <a:t>El adecuado balance entre vínculo con sectores externos y generación de conocimiento</a:t>
            </a:r>
            <a:br>
              <a:rPr lang="es-CR" dirty="0">
                <a:solidFill>
                  <a:srgbClr val="0000CC"/>
                </a:solidFill>
              </a:rPr>
            </a:br>
            <a:br>
              <a:rPr lang="es-CR" dirty="0"/>
            </a:br>
            <a:r>
              <a:rPr lang="es-CR" dirty="0"/>
              <a:t>*Vínculo remunerado y no remunerado</a:t>
            </a:r>
          </a:p>
        </p:txBody>
      </p:sp>
    </p:spTree>
    <p:extLst>
      <p:ext uri="{BB962C8B-B14F-4D97-AF65-F5344CB8AC3E}">
        <p14:creationId xmlns:p14="http://schemas.microsoft.com/office/powerpoint/2010/main" val="2725903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>
                <a:solidFill>
                  <a:srgbClr val="002060"/>
                </a:solidFill>
              </a:rPr>
              <a:t>¿Qué se perfila hacia el futuro de la UCR en investigación?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s-CR" dirty="0"/>
              <a:t>¿Cómo fortalecer la investigación en un entorno político y económico adverso?</a:t>
            </a:r>
          </a:p>
          <a:p>
            <a:r>
              <a:rPr lang="es-CR" dirty="0"/>
              <a:t>¿Cómo mantener y fortalecer la integralidad?</a:t>
            </a:r>
          </a:p>
          <a:p>
            <a:r>
              <a:rPr lang="es-CR" dirty="0"/>
              <a:t>¿Cómo mejorar el financiamiento con fuentes internas y externas?</a:t>
            </a:r>
          </a:p>
          <a:p>
            <a:r>
              <a:rPr lang="es-CR" dirty="0"/>
              <a:t>¿Cómo fomentar el trabajo inter- y </a:t>
            </a:r>
            <a:r>
              <a:rPr lang="es-CR" dirty="0" err="1"/>
              <a:t>transdisciplinario</a:t>
            </a:r>
            <a:r>
              <a:rPr lang="es-CR" dirty="0"/>
              <a:t> y el uso óptimo de los recursos?</a:t>
            </a:r>
          </a:p>
          <a:p>
            <a:r>
              <a:rPr lang="es-CR" dirty="0"/>
              <a:t>¿Cómo consolidar un contingente de personal académico de alto nivel?</a:t>
            </a:r>
          </a:p>
          <a:p>
            <a:r>
              <a:rPr lang="es-CR" dirty="0"/>
              <a:t>¿Cómo fortalecer el posgrado?</a:t>
            </a:r>
          </a:p>
          <a:p>
            <a:r>
              <a:rPr lang="es-CR" dirty="0"/>
              <a:t>¿Cómo proyectar el conocimiento hacia la sociedad en el contexto de una filosofía que procura el bien común?</a:t>
            </a:r>
          </a:p>
        </p:txBody>
      </p:sp>
    </p:spTree>
    <p:extLst>
      <p:ext uri="{BB962C8B-B14F-4D97-AF65-F5344CB8AC3E}">
        <p14:creationId xmlns:p14="http://schemas.microsoft.com/office/powerpoint/2010/main" val="69404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R" dirty="0">
                <a:solidFill>
                  <a:srgbClr val="002060"/>
                </a:solidFill>
              </a:rPr>
              <a:t>En buena medida, el futuro de la Universidad de Costa Rica dependerá de cuán sólidos sean su investigación, su posgrado y su vínculo con la sociedad</a:t>
            </a:r>
          </a:p>
        </p:txBody>
      </p:sp>
    </p:spTree>
    <p:extLst>
      <p:ext uri="{BB962C8B-B14F-4D97-AF65-F5344CB8AC3E}">
        <p14:creationId xmlns:p14="http://schemas.microsoft.com/office/powerpoint/2010/main" val="584822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398714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267744" y="6309320"/>
            <a:ext cx="484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>
                <a:hlinkClick r:id="rId3"/>
              </a:rPr>
              <a:t>http://www.kerwa.ucr.ac.cr/handle/10669/76451</a:t>
            </a:r>
            <a:endParaRPr lang="es-CR" dirty="0"/>
          </a:p>
        </p:txBody>
      </p:sp>
      <p:sp>
        <p:nvSpPr>
          <p:cNvPr id="3" name="2 CuadroTexto"/>
          <p:cNvSpPr txBox="1"/>
          <p:nvPr/>
        </p:nvSpPr>
        <p:spPr>
          <a:xfrm>
            <a:off x="3275856" y="5784149"/>
            <a:ext cx="246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/>
              <a:t>jose.gutierrez@ucr.ac.cr</a:t>
            </a:r>
          </a:p>
        </p:txBody>
      </p:sp>
    </p:spTree>
    <p:extLst>
      <p:ext uri="{BB962C8B-B14F-4D97-AF65-F5344CB8AC3E}">
        <p14:creationId xmlns:p14="http://schemas.microsoft.com/office/powerpoint/2010/main" val="3333642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>
                <a:solidFill>
                  <a:srgbClr val="002060"/>
                </a:solidFill>
              </a:rPr>
              <a:t>La reforma </a:t>
            </a:r>
            <a:r>
              <a:rPr lang="es-CR" dirty="0" err="1">
                <a:solidFill>
                  <a:srgbClr val="002060"/>
                </a:solidFill>
              </a:rPr>
              <a:t>humboldtiana</a:t>
            </a:r>
            <a:r>
              <a:rPr lang="es-CR" dirty="0">
                <a:solidFill>
                  <a:srgbClr val="002060"/>
                </a:solidFill>
              </a:rPr>
              <a:t> de la universidad (siglo XIX)</a:t>
            </a:r>
          </a:p>
        </p:txBody>
      </p:sp>
      <p:pic>
        <p:nvPicPr>
          <p:cNvPr id="1026" name="Picture 2" descr="Resultado de imagen para wilhelm von humbold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138745" y="5651956"/>
            <a:ext cx="2367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/>
              <a:t>Wilhelm von Humboldt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4788024" y="1844824"/>
            <a:ext cx="3816424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800" dirty="0"/>
              <a:t>Hacia una educación universitaria holística, que combina docencia con investigación y que brinde una amplia base cultural</a:t>
            </a:r>
          </a:p>
        </p:txBody>
      </p:sp>
      <p:pic>
        <p:nvPicPr>
          <p:cNvPr id="1028" name="Picture 4" descr="Resultado de imagen para wilhelm von humboldt, research univers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514" y="5000341"/>
            <a:ext cx="2973444" cy="167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596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>
                <a:solidFill>
                  <a:srgbClr val="002060"/>
                </a:solidFill>
              </a:rPr>
              <a:t>La Reforma de Córdoba (1918)</a:t>
            </a:r>
          </a:p>
        </p:txBody>
      </p:sp>
      <p:pic>
        <p:nvPicPr>
          <p:cNvPr id="3074" name="Picture 2" descr="Resultado de imagen para la reforma de cÃ³rdo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70884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6/67/Reforma_Universitaria.jpg/350px-Reforma_Universita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721" y="1630846"/>
            <a:ext cx="33337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2339752" y="4365104"/>
            <a:ext cx="4824536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dirty="0"/>
              <a:t>Autonomía universitaria</a:t>
            </a:r>
          </a:p>
          <a:p>
            <a:pPr algn="ctr"/>
            <a:r>
              <a:rPr lang="es-CR" sz="2400" dirty="0"/>
              <a:t>Cogobierno</a:t>
            </a:r>
          </a:p>
          <a:p>
            <a:pPr algn="ctr"/>
            <a:r>
              <a:rPr lang="es-CR" sz="2400" dirty="0"/>
              <a:t>Extensión universitaria</a:t>
            </a:r>
          </a:p>
          <a:p>
            <a:pPr algn="ctr"/>
            <a:r>
              <a:rPr lang="es-CR" sz="2400" dirty="0"/>
              <a:t>Concursos de oposición</a:t>
            </a:r>
          </a:p>
          <a:p>
            <a:pPr algn="ctr"/>
            <a:r>
              <a:rPr lang="es-CR" sz="2400" dirty="0"/>
              <a:t>Gratuidad de la enseñanza</a:t>
            </a:r>
          </a:p>
        </p:txBody>
      </p:sp>
    </p:spTree>
    <p:extLst>
      <p:ext uri="{BB962C8B-B14F-4D97-AF65-F5344CB8AC3E}">
        <p14:creationId xmlns:p14="http://schemas.microsoft.com/office/powerpoint/2010/main" val="3022342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sz="3600" dirty="0">
                <a:solidFill>
                  <a:srgbClr val="002060"/>
                </a:solidFill>
              </a:rPr>
              <a:t>Creación de la Universidad de Costa Rica (1940)</a:t>
            </a:r>
          </a:p>
        </p:txBody>
      </p:sp>
      <p:pic>
        <p:nvPicPr>
          <p:cNvPr id="4098" name="Picture 2" descr="Resultado de imagen para creaciÃ³n de la universidad de costa 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048672" cy="400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216529" y="5199723"/>
            <a:ext cx="4437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/>
              <a:t>Luis Demetrio Tinoco y Rafael Ángel Calderón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979712" y="6021288"/>
            <a:ext cx="525658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dirty="0"/>
              <a:t>Primeras décadas: Énfasis en la docencia</a:t>
            </a:r>
          </a:p>
        </p:txBody>
      </p:sp>
    </p:spTree>
    <p:extLst>
      <p:ext uri="{BB962C8B-B14F-4D97-AF65-F5344CB8AC3E}">
        <p14:creationId xmlns:p14="http://schemas.microsoft.com/office/powerpoint/2010/main" val="1775652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>
                <a:solidFill>
                  <a:srgbClr val="002060"/>
                </a:solidFill>
              </a:rPr>
              <a:t>La investigación en la UCR</a:t>
            </a:r>
          </a:p>
        </p:txBody>
      </p:sp>
      <p:pic>
        <p:nvPicPr>
          <p:cNvPr id="5122" name="Picture 2" descr="Resultado de imagen para inicio estudios generales ucr 19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5438366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revista de biologÃ­a tropic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47" y="2132856"/>
            <a:ext cx="2142645" cy="30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938149" y="5291916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3200" dirty="0"/>
              <a:t>1953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23528" y="5561965"/>
            <a:ext cx="57026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400" dirty="0"/>
              <a:t>La Reforma Universitaria</a:t>
            </a:r>
          </a:p>
          <a:p>
            <a:r>
              <a:rPr lang="es-CR" sz="2400" dirty="0"/>
              <a:t>Formación de personal académico </a:t>
            </a:r>
          </a:p>
          <a:p>
            <a:r>
              <a:rPr lang="es-CR" sz="2400" dirty="0"/>
              <a:t>Profesores y profesoras de tiempo completo</a:t>
            </a:r>
          </a:p>
        </p:txBody>
      </p:sp>
    </p:spTree>
    <p:extLst>
      <p:ext uri="{BB962C8B-B14F-4D97-AF65-F5344CB8AC3E}">
        <p14:creationId xmlns:p14="http://schemas.microsoft.com/office/powerpoint/2010/main" val="1621422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>
                <a:solidFill>
                  <a:srgbClr val="002060"/>
                </a:solidFill>
              </a:rPr>
              <a:t>Tercer Congreso Universitario </a:t>
            </a:r>
            <a:br>
              <a:rPr lang="es-CR" dirty="0">
                <a:solidFill>
                  <a:srgbClr val="002060"/>
                </a:solidFill>
              </a:rPr>
            </a:br>
            <a:r>
              <a:rPr lang="es-CR" dirty="0">
                <a:solidFill>
                  <a:srgbClr val="002060"/>
                </a:solidFill>
              </a:rPr>
              <a:t>(1971-1972)</a:t>
            </a:r>
          </a:p>
        </p:txBody>
      </p:sp>
      <p:pic>
        <p:nvPicPr>
          <p:cNvPr id="6146" name="Picture 2" descr="Resultado de imagen para tercer congreso uni versitario uc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23" y="1700808"/>
            <a:ext cx="3048197" cy="203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51520" y="3717032"/>
            <a:ext cx="4291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dirty="0" err="1"/>
              <a:t>Dr</a:t>
            </a:r>
            <a:r>
              <a:rPr lang="es-CR" dirty="0"/>
              <a:t> Daniel Camacho</a:t>
            </a:r>
          </a:p>
          <a:p>
            <a:pPr algn="ctr"/>
            <a:r>
              <a:rPr lang="es-CR" dirty="0"/>
              <a:t>Secretario del Tercer Congreso Universitario</a:t>
            </a:r>
          </a:p>
        </p:txBody>
      </p:sp>
      <p:pic>
        <p:nvPicPr>
          <p:cNvPr id="6150" name="Picture 6" descr="Resultado de imagen para vicerrectorÃ­a de investigaciÃ³n u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do de imagen para tercer congreso universitario uc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27672"/>
            <a:ext cx="3456384" cy="203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5004048" y="5013176"/>
            <a:ext cx="324036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Desarrollo de la investigación como componente sustantivo y en todas las áreas del conocimiento</a:t>
            </a:r>
          </a:p>
        </p:txBody>
      </p:sp>
    </p:spTree>
    <p:extLst>
      <p:ext uri="{BB962C8B-B14F-4D97-AF65-F5344CB8AC3E}">
        <p14:creationId xmlns:p14="http://schemas.microsoft.com/office/powerpoint/2010/main" val="3081029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79324"/>
              </p:ext>
            </p:extLst>
          </p:nvPr>
        </p:nvGraphicFramePr>
        <p:xfrm>
          <a:off x="0" y="1113594"/>
          <a:ext cx="8856984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683568" y="5445224"/>
            <a:ext cx="266429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8634 proyectos de investigación</a:t>
            </a:r>
          </a:p>
        </p:txBody>
      </p:sp>
      <p:pic>
        <p:nvPicPr>
          <p:cNvPr id="1026" name="Picture 2" descr="Resultado de imagen para libro ciencia, tecnologÃ­a y desarrollo, uc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71407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99592" y="116632"/>
            <a:ext cx="583264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dirty="0"/>
              <a:t>Incremento en el número de proyectos de investigación inscritos en la Vicerrectoría de Investigación</a:t>
            </a:r>
          </a:p>
          <a:p>
            <a:pPr algn="ctr"/>
            <a:r>
              <a:rPr lang="es-CR" sz="2000" dirty="0"/>
              <a:t> (1975-2012</a:t>
            </a:r>
            <a:r>
              <a:rPr lang="es-CR" dirty="0"/>
              <a:t>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355976" y="5733256"/>
            <a:ext cx="450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/>
              <a:t>Fallas, A., </a:t>
            </a:r>
            <a:r>
              <a:rPr lang="es-CR" dirty="0" err="1"/>
              <a:t>Ulate</a:t>
            </a:r>
            <a:r>
              <a:rPr lang="es-CR" dirty="0"/>
              <a:t>, A., Ramírez, S. (2018) Ciencia,</a:t>
            </a:r>
          </a:p>
          <a:p>
            <a:r>
              <a:rPr lang="es-CR" dirty="0"/>
              <a:t>Tecnología y Desarrollo</a:t>
            </a:r>
          </a:p>
        </p:txBody>
      </p:sp>
    </p:spTree>
    <p:extLst>
      <p:ext uri="{BB962C8B-B14F-4D97-AF65-F5344CB8AC3E}">
        <p14:creationId xmlns:p14="http://schemas.microsoft.com/office/powerpoint/2010/main" val="2438786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>
                <a:solidFill>
                  <a:srgbClr val="002060"/>
                </a:solidFill>
              </a:rPr>
              <a:t>La UCR es el principal foco de ciencia y tecnología del país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61198"/>
            <a:ext cx="6530305" cy="418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07003" y="6211669"/>
            <a:ext cx="7435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err="1"/>
              <a:t>Lomonte</a:t>
            </a:r>
            <a:r>
              <a:rPr lang="es-CR" dirty="0"/>
              <a:t>, B. y </a:t>
            </a:r>
            <a:r>
              <a:rPr lang="es-CR" dirty="0" err="1"/>
              <a:t>Ainsworth</a:t>
            </a:r>
            <a:r>
              <a:rPr lang="es-CR" dirty="0"/>
              <a:t>, S. (2000)  Academia Nacional de Ciencias Costa Rica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2386088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841</Words>
  <Application>Microsoft Office PowerPoint</Application>
  <PresentationFormat>Presentación en pantalla (4:3)</PresentationFormat>
  <Paragraphs>98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2" baseType="lpstr">
      <vt:lpstr>Arial</vt:lpstr>
      <vt:lpstr>Calibri</vt:lpstr>
      <vt:lpstr>Tema de Office</vt:lpstr>
      <vt:lpstr>Luces y sombras en la investigación en la Universidad de Costa Rica</vt:lpstr>
      <vt:lpstr>¿Fueron siempre las universidades centros de investigación?</vt:lpstr>
      <vt:lpstr>La reforma humboldtiana de la universidad (siglo XIX)</vt:lpstr>
      <vt:lpstr>La Reforma de Córdoba (1918)</vt:lpstr>
      <vt:lpstr>Creación de la Universidad de Costa Rica (1940)</vt:lpstr>
      <vt:lpstr>La investigación en la UCR</vt:lpstr>
      <vt:lpstr>Tercer Congreso Universitario  (1971-1972)</vt:lpstr>
      <vt:lpstr>Presentación de PowerPoint</vt:lpstr>
      <vt:lpstr>La UCR es el principal foco de ciencia y tecnología del país</vt:lpstr>
      <vt:lpstr>El contexto nacional de la investigación</vt:lpstr>
      <vt:lpstr>Principales conclusiones</vt:lpstr>
      <vt:lpstr>El desarrollo de la investigación en la UCR muestra una gran heterogeneidad</vt:lpstr>
      <vt:lpstr>Porcentaje de cargas académicas dedicadas a investigación</vt:lpstr>
      <vt:lpstr>¿Por qué esa heterogeneidad?</vt:lpstr>
      <vt:lpstr>¿Debe haber prioridades temáticas en investigación?  La importancia de no debilitar la investigación básica y en ciencias sociales, letras y humanidades</vt:lpstr>
      <vt:lpstr>Estamos fallando en nuestro compromiso con la excelencia.  ¿Cómo depurar la investigación universitaria?</vt:lpstr>
      <vt:lpstr>¿Cómo fortalecer entornos de creatividad en la UCR?</vt:lpstr>
      <vt:lpstr>La creatividad requiere:</vt:lpstr>
      <vt:lpstr>Alejarse del ‘gremialismo’ y las visiones uni-disciplinares y buscar entornos inter- y transdisciplinarios. Hacia el ‘respeto epistémico’</vt:lpstr>
      <vt:lpstr>Por una política proactiva y eficaz de alianzas internacionales, que contribuyan a consolidar nuestro entorno académico</vt:lpstr>
      <vt:lpstr>Publicaciones de autores de Costa Rica incluidas en el Science Citation Index (1980-1998)</vt:lpstr>
      <vt:lpstr>Importancia de cooperaciones fluidas, dinámicas, no estructuradas</vt:lpstr>
      <vt:lpstr>Evolución de la co-autoría de las publicaciones en el Instituto Clodomiro Picado</vt:lpstr>
      <vt:lpstr>¿Cómo responder a las necesidades y demandas de los sectores externos que reclaman atención y generación de conocimiento sobre sus problemas?</vt:lpstr>
      <vt:lpstr>Presentación de PowerPoint</vt:lpstr>
      <vt:lpstr>El adecuado balance entre vínculo con sectores externos y generación de conocimiento  *Vínculo remunerado y no remunerado</vt:lpstr>
      <vt:lpstr>¿Qué se perfila hacia el futuro de la UCR en investigación?</vt:lpstr>
      <vt:lpstr>En buena medida, el futuro de la Universidad de Costa Rica dependerá de cuán sólidos sean su investigación, su posgrado y su vínculo con la sociedad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Luces y sombras de la investigación en la Universidad de Costa Rica</dc:title>
  <dc:creator>José María Gutiérrez</dc:creator>
  <cp:lastModifiedBy>josemorama@gmail.com</cp:lastModifiedBy>
  <cp:revision>48</cp:revision>
  <dcterms:created xsi:type="dcterms:W3CDTF">2019-03-28T22:53:45Z</dcterms:created>
  <dcterms:modified xsi:type="dcterms:W3CDTF">2020-09-24T20:32:14Z</dcterms:modified>
</cp:coreProperties>
</file>