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7" r:id="rId3"/>
    <p:sldId id="278" r:id="rId4"/>
    <p:sldId id="279" r:id="rId5"/>
    <p:sldId id="281" r:id="rId6"/>
    <p:sldId id="282" r:id="rId7"/>
    <p:sldId id="285" r:id="rId8"/>
    <p:sldId id="286" r:id="rId9"/>
    <p:sldId id="269" r:id="rId10"/>
    <p:sldId id="267" r:id="rId11"/>
    <p:sldId id="270" r:id="rId12"/>
    <p:sldId id="287" r:id="rId13"/>
    <p:sldId id="292" r:id="rId14"/>
    <p:sldId id="294" r:id="rId15"/>
    <p:sldId id="295"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16"/>
    <p:restoredTop sz="92913"/>
  </p:normalViewPr>
  <p:slideViewPr>
    <p:cSldViewPr snapToGrid="0" snapToObjects="1">
      <p:cViewPr>
        <p:scale>
          <a:sx n="172" d="100"/>
          <a:sy n="172" d="100"/>
        </p:scale>
        <p:origin x="144" y="-4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5963D8-567D-3A49-9120-2DA5A07A7D37}" type="doc">
      <dgm:prSet loTypeId="urn:microsoft.com/office/officeart/2005/8/layout/vList6" loCatId="" qsTypeId="urn:microsoft.com/office/officeart/2005/8/quickstyle/simple1" qsCatId="simple" csTypeId="urn:microsoft.com/office/officeart/2005/8/colors/accent1_2" csCatId="accent1" phldr="1"/>
      <dgm:spPr/>
      <dgm:t>
        <a:bodyPr/>
        <a:lstStyle/>
        <a:p>
          <a:endParaRPr lang="fr-FR"/>
        </a:p>
      </dgm:t>
    </dgm:pt>
    <dgm:pt modelId="{037752FF-116E-AD41-A513-66D710669989}">
      <dgm:prSet phldrT="[Texte]"/>
      <dgm:spPr/>
      <dgm:t>
        <a:bodyPr/>
        <a:lstStyle/>
        <a:p>
          <a:r>
            <a:rPr lang="fr-FR" dirty="0"/>
            <a:t>Interprétation 1</a:t>
          </a:r>
        </a:p>
      </dgm:t>
    </dgm:pt>
    <dgm:pt modelId="{ADA0EAE8-2A16-344B-AE6F-D65D7A509D83}" type="parTrans" cxnId="{A70E684D-CE62-A441-B18A-69BC2E2C09DF}">
      <dgm:prSet/>
      <dgm:spPr/>
      <dgm:t>
        <a:bodyPr/>
        <a:lstStyle/>
        <a:p>
          <a:endParaRPr lang="fr-FR"/>
        </a:p>
      </dgm:t>
    </dgm:pt>
    <dgm:pt modelId="{2F50CD98-F52C-5B47-9579-4AA504619667}" type="sibTrans" cxnId="{A70E684D-CE62-A441-B18A-69BC2E2C09DF}">
      <dgm:prSet/>
      <dgm:spPr/>
      <dgm:t>
        <a:bodyPr/>
        <a:lstStyle/>
        <a:p>
          <a:endParaRPr lang="fr-FR"/>
        </a:p>
      </dgm:t>
    </dgm:pt>
    <dgm:pt modelId="{94EA02FC-69B6-1041-8B7F-385679B2BED0}">
      <dgm:prSet phldrT="[Texte]"/>
      <dgm:spPr/>
      <dgm:t>
        <a:bodyPr/>
        <a:lstStyle/>
        <a:p>
          <a:r>
            <a:rPr lang="fr-FR" dirty="0"/>
            <a:t>Les mutations dites conventionnelles (par rayonnements ionisants ou exposition à des agents chimiques mutagènes)</a:t>
          </a:r>
        </a:p>
      </dgm:t>
    </dgm:pt>
    <dgm:pt modelId="{EC76D5FD-FF5C-5941-9C11-4531CBD33B1F}" type="parTrans" cxnId="{780B61DD-E0CE-4142-82D2-BFA2B327B7EF}">
      <dgm:prSet/>
      <dgm:spPr/>
      <dgm:t>
        <a:bodyPr/>
        <a:lstStyle/>
        <a:p>
          <a:endParaRPr lang="fr-FR"/>
        </a:p>
      </dgm:t>
    </dgm:pt>
    <dgm:pt modelId="{ED4CA8C7-3C00-B246-A2E9-301725353295}" type="sibTrans" cxnId="{780B61DD-E0CE-4142-82D2-BFA2B327B7EF}">
      <dgm:prSet/>
      <dgm:spPr/>
      <dgm:t>
        <a:bodyPr/>
        <a:lstStyle/>
        <a:p>
          <a:endParaRPr lang="fr-FR"/>
        </a:p>
      </dgm:t>
    </dgm:pt>
    <dgm:pt modelId="{F34BD232-9606-6347-B855-930C554622C7}">
      <dgm:prSet phldrT="[Texte]"/>
      <dgm:spPr/>
      <dgm:t>
        <a:bodyPr/>
        <a:lstStyle/>
        <a:p>
          <a:r>
            <a:rPr lang="fr-FR" dirty="0"/>
            <a:t>Interprétation 2</a:t>
          </a:r>
        </a:p>
      </dgm:t>
    </dgm:pt>
    <dgm:pt modelId="{AA1CD529-7D19-2E4B-BEFA-FA10B3A3A861}" type="parTrans" cxnId="{5FD545CC-8596-7543-8DDA-87D68DECA99E}">
      <dgm:prSet/>
      <dgm:spPr/>
      <dgm:t>
        <a:bodyPr/>
        <a:lstStyle/>
        <a:p>
          <a:endParaRPr lang="fr-FR"/>
        </a:p>
      </dgm:t>
    </dgm:pt>
    <dgm:pt modelId="{615107B5-BCA2-0E4D-8FB4-F410F61F9DF9}" type="sibTrans" cxnId="{5FD545CC-8596-7543-8DDA-87D68DECA99E}">
      <dgm:prSet/>
      <dgm:spPr/>
      <dgm:t>
        <a:bodyPr/>
        <a:lstStyle/>
        <a:p>
          <a:endParaRPr lang="fr-FR"/>
        </a:p>
      </dgm:t>
    </dgm:pt>
    <dgm:pt modelId="{6F9DD8F5-3B3F-8F4C-93B7-CE325B56749F}">
      <dgm:prSet phldrT="[Texte]"/>
      <dgm:spPr/>
      <dgm:t>
        <a:bodyPr/>
        <a:lstStyle/>
        <a:p>
          <a:r>
            <a:rPr lang="fr-FR" dirty="0"/>
            <a:t> Seuls les procédés de mutagénèse connus au moment de l’adoption de la directive</a:t>
          </a:r>
        </a:p>
      </dgm:t>
    </dgm:pt>
    <dgm:pt modelId="{8531620F-B613-634C-844B-B0B876A6375D}" type="parTrans" cxnId="{F4F2E948-34CF-C04B-A941-AD40F1708B20}">
      <dgm:prSet/>
      <dgm:spPr/>
      <dgm:t>
        <a:bodyPr/>
        <a:lstStyle/>
        <a:p>
          <a:endParaRPr lang="fr-FR"/>
        </a:p>
      </dgm:t>
    </dgm:pt>
    <dgm:pt modelId="{6A056B4F-A994-9840-B9C0-F76D339019A5}" type="sibTrans" cxnId="{F4F2E948-34CF-C04B-A941-AD40F1708B20}">
      <dgm:prSet/>
      <dgm:spPr/>
      <dgm:t>
        <a:bodyPr/>
        <a:lstStyle/>
        <a:p>
          <a:endParaRPr lang="fr-FR"/>
        </a:p>
      </dgm:t>
    </dgm:pt>
    <dgm:pt modelId="{A04BEABB-A699-0A43-A01F-94C6145B4F02}">
      <dgm:prSet phldrT="[Texte]"/>
      <dgm:spPr/>
      <dgm:t>
        <a:bodyPr/>
        <a:lstStyle/>
        <a:p>
          <a:r>
            <a:rPr lang="fr-FR" dirty="0"/>
            <a:t> Considérant 17 : techniques « qui ont été traditionnellement utilisées pour diverses applications et dont la sécurité est avérée depuis longtemps ». </a:t>
          </a:r>
        </a:p>
      </dgm:t>
    </dgm:pt>
    <dgm:pt modelId="{F9874323-78BD-4048-998A-B211B03F6A35}" type="parTrans" cxnId="{7F6C4EF7-44FB-6F45-9376-01B13C88CC43}">
      <dgm:prSet/>
      <dgm:spPr/>
      <dgm:t>
        <a:bodyPr/>
        <a:lstStyle/>
        <a:p>
          <a:endParaRPr lang="fr-FR"/>
        </a:p>
      </dgm:t>
    </dgm:pt>
    <dgm:pt modelId="{B011D8D6-B022-0C48-86C7-2137BD0E2805}" type="sibTrans" cxnId="{7F6C4EF7-44FB-6F45-9376-01B13C88CC43}">
      <dgm:prSet/>
      <dgm:spPr/>
      <dgm:t>
        <a:bodyPr/>
        <a:lstStyle/>
        <a:p>
          <a:endParaRPr lang="fr-FR"/>
        </a:p>
      </dgm:t>
    </dgm:pt>
    <dgm:pt modelId="{758221B9-A512-394C-9265-0D9BD4FD1C71}">
      <dgm:prSet phldrT="[Texte]"/>
      <dgm:spPr/>
      <dgm:t>
        <a:bodyPr/>
        <a:lstStyle/>
        <a:p>
          <a:r>
            <a:rPr lang="fr-FR" dirty="0"/>
            <a:t>Les mutations ciblées/dirigées, celles précisément apparues récemment et objet du litige</a:t>
          </a:r>
        </a:p>
      </dgm:t>
    </dgm:pt>
    <dgm:pt modelId="{3885C17A-1198-B24C-A9FF-FF729E8E862E}" type="parTrans" cxnId="{0F519FD6-84A1-1C4D-980B-62FAB16FF063}">
      <dgm:prSet/>
      <dgm:spPr/>
      <dgm:t>
        <a:bodyPr/>
        <a:lstStyle/>
        <a:p>
          <a:endParaRPr lang="fr-FR"/>
        </a:p>
      </dgm:t>
    </dgm:pt>
    <dgm:pt modelId="{948EC6B4-AC9C-4B49-9EE1-D24A5EE6914B}" type="sibTrans" cxnId="{0F519FD6-84A1-1C4D-980B-62FAB16FF063}">
      <dgm:prSet/>
      <dgm:spPr/>
      <dgm:t>
        <a:bodyPr/>
        <a:lstStyle/>
        <a:p>
          <a:endParaRPr lang="fr-FR"/>
        </a:p>
      </dgm:t>
    </dgm:pt>
    <dgm:pt modelId="{94CAE1BC-BB69-B545-A731-A40B5A65CC4E}" type="pres">
      <dgm:prSet presAssocID="{1E5963D8-567D-3A49-9120-2DA5A07A7D37}" presName="Name0" presStyleCnt="0">
        <dgm:presLayoutVars>
          <dgm:dir/>
          <dgm:animLvl val="lvl"/>
          <dgm:resizeHandles/>
        </dgm:presLayoutVars>
      </dgm:prSet>
      <dgm:spPr/>
    </dgm:pt>
    <dgm:pt modelId="{F85C5D43-ECAB-ED47-A7A1-612ED68E3D62}" type="pres">
      <dgm:prSet presAssocID="{037752FF-116E-AD41-A513-66D710669989}" presName="linNode" presStyleCnt="0"/>
      <dgm:spPr/>
    </dgm:pt>
    <dgm:pt modelId="{B2256148-FB37-8342-9F35-F5E5EDE04880}" type="pres">
      <dgm:prSet presAssocID="{037752FF-116E-AD41-A513-66D710669989}" presName="parentShp" presStyleLbl="node1" presStyleIdx="0" presStyleCnt="2" custScaleX="38889" custScaleY="82175" custLinFactNeighborX="309" custLinFactNeighborY="1250">
        <dgm:presLayoutVars>
          <dgm:bulletEnabled val="1"/>
        </dgm:presLayoutVars>
      </dgm:prSet>
      <dgm:spPr/>
    </dgm:pt>
    <dgm:pt modelId="{B6B175B6-9168-2E42-9DC0-A56B7BD14505}" type="pres">
      <dgm:prSet presAssocID="{037752FF-116E-AD41-A513-66D710669989}" presName="childShp" presStyleLbl="bgAccFollowNode1" presStyleIdx="0" presStyleCnt="2" custScaleX="141358" custScaleY="118938">
        <dgm:presLayoutVars>
          <dgm:bulletEnabled val="1"/>
        </dgm:presLayoutVars>
      </dgm:prSet>
      <dgm:spPr/>
    </dgm:pt>
    <dgm:pt modelId="{98A8A32B-A71A-F748-BA5D-3D9ADD98D245}" type="pres">
      <dgm:prSet presAssocID="{2F50CD98-F52C-5B47-9579-4AA504619667}" presName="spacing" presStyleCnt="0"/>
      <dgm:spPr/>
    </dgm:pt>
    <dgm:pt modelId="{7A90D440-F84B-DE4F-B379-0F77B9D1D251}" type="pres">
      <dgm:prSet presAssocID="{F34BD232-9606-6347-B855-930C554622C7}" presName="linNode" presStyleCnt="0"/>
      <dgm:spPr/>
    </dgm:pt>
    <dgm:pt modelId="{95B4E7C4-9ED8-E642-8D0E-43B04F73BFA8}" type="pres">
      <dgm:prSet presAssocID="{F34BD232-9606-6347-B855-930C554622C7}" presName="parentShp" presStyleLbl="node1" presStyleIdx="1" presStyleCnt="2" custScaleX="36111" custScaleY="86164">
        <dgm:presLayoutVars>
          <dgm:bulletEnabled val="1"/>
        </dgm:presLayoutVars>
      </dgm:prSet>
      <dgm:spPr/>
    </dgm:pt>
    <dgm:pt modelId="{1546496C-F111-8B41-8B85-AFDBDDC0708A}" type="pres">
      <dgm:prSet presAssocID="{F34BD232-9606-6347-B855-930C554622C7}" presName="childShp" presStyleLbl="bgAccFollowNode1" presStyleIdx="1" presStyleCnt="2" custScaleX="143827">
        <dgm:presLayoutVars>
          <dgm:bulletEnabled val="1"/>
        </dgm:presLayoutVars>
      </dgm:prSet>
      <dgm:spPr/>
    </dgm:pt>
  </dgm:ptLst>
  <dgm:cxnLst>
    <dgm:cxn modelId="{E4417805-6C60-DD4C-85B6-4E2ADE4CCA70}" type="presOf" srcId="{1E5963D8-567D-3A49-9120-2DA5A07A7D37}" destId="{94CAE1BC-BB69-B545-A731-A40B5A65CC4E}" srcOrd="0" destOrd="0" presId="urn:microsoft.com/office/officeart/2005/8/layout/vList6"/>
    <dgm:cxn modelId="{F4F2E948-34CF-C04B-A941-AD40F1708B20}" srcId="{F34BD232-9606-6347-B855-930C554622C7}" destId="{6F9DD8F5-3B3F-8F4C-93B7-CE325B56749F}" srcOrd="0" destOrd="0" parTransId="{8531620F-B613-634C-844B-B0B876A6375D}" sibTransId="{6A056B4F-A994-9840-B9C0-F76D339019A5}"/>
    <dgm:cxn modelId="{A70E684D-CE62-A441-B18A-69BC2E2C09DF}" srcId="{1E5963D8-567D-3A49-9120-2DA5A07A7D37}" destId="{037752FF-116E-AD41-A513-66D710669989}" srcOrd="0" destOrd="0" parTransId="{ADA0EAE8-2A16-344B-AE6F-D65D7A509D83}" sibTransId="{2F50CD98-F52C-5B47-9579-4AA504619667}"/>
    <dgm:cxn modelId="{19AC1376-EB41-9440-9731-146662C51874}" type="presOf" srcId="{A04BEABB-A699-0A43-A01F-94C6145B4F02}" destId="{1546496C-F111-8B41-8B85-AFDBDDC0708A}" srcOrd="0" destOrd="1" presId="urn:microsoft.com/office/officeart/2005/8/layout/vList6"/>
    <dgm:cxn modelId="{25711B77-23EF-F847-882A-8FADF82A47B3}" type="presOf" srcId="{037752FF-116E-AD41-A513-66D710669989}" destId="{B2256148-FB37-8342-9F35-F5E5EDE04880}" srcOrd="0" destOrd="0" presId="urn:microsoft.com/office/officeart/2005/8/layout/vList6"/>
    <dgm:cxn modelId="{16028C7A-6990-1C45-A196-0FB515A22171}" type="presOf" srcId="{94EA02FC-69B6-1041-8B7F-385679B2BED0}" destId="{B6B175B6-9168-2E42-9DC0-A56B7BD14505}" srcOrd="0" destOrd="0" presId="urn:microsoft.com/office/officeart/2005/8/layout/vList6"/>
    <dgm:cxn modelId="{6CB01F94-B9EF-A444-AB40-62AB348A612A}" type="presOf" srcId="{758221B9-A512-394C-9265-0D9BD4FD1C71}" destId="{B6B175B6-9168-2E42-9DC0-A56B7BD14505}" srcOrd="0" destOrd="1" presId="urn:microsoft.com/office/officeart/2005/8/layout/vList6"/>
    <dgm:cxn modelId="{A1E17CAB-7896-574E-830E-D1A198F4AF69}" type="presOf" srcId="{6F9DD8F5-3B3F-8F4C-93B7-CE325B56749F}" destId="{1546496C-F111-8B41-8B85-AFDBDDC0708A}" srcOrd="0" destOrd="0" presId="urn:microsoft.com/office/officeart/2005/8/layout/vList6"/>
    <dgm:cxn modelId="{F294AFBB-61ED-1A44-920B-EF64020C41BF}" type="presOf" srcId="{F34BD232-9606-6347-B855-930C554622C7}" destId="{95B4E7C4-9ED8-E642-8D0E-43B04F73BFA8}" srcOrd="0" destOrd="0" presId="urn:microsoft.com/office/officeart/2005/8/layout/vList6"/>
    <dgm:cxn modelId="{5FD545CC-8596-7543-8DDA-87D68DECA99E}" srcId="{1E5963D8-567D-3A49-9120-2DA5A07A7D37}" destId="{F34BD232-9606-6347-B855-930C554622C7}" srcOrd="1" destOrd="0" parTransId="{AA1CD529-7D19-2E4B-BEFA-FA10B3A3A861}" sibTransId="{615107B5-BCA2-0E4D-8FB4-F410F61F9DF9}"/>
    <dgm:cxn modelId="{0F519FD6-84A1-1C4D-980B-62FAB16FF063}" srcId="{037752FF-116E-AD41-A513-66D710669989}" destId="{758221B9-A512-394C-9265-0D9BD4FD1C71}" srcOrd="1" destOrd="0" parTransId="{3885C17A-1198-B24C-A9FF-FF729E8E862E}" sibTransId="{948EC6B4-AC9C-4B49-9EE1-D24A5EE6914B}"/>
    <dgm:cxn modelId="{780B61DD-E0CE-4142-82D2-BFA2B327B7EF}" srcId="{037752FF-116E-AD41-A513-66D710669989}" destId="{94EA02FC-69B6-1041-8B7F-385679B2BED0}" srcOrd="0" destOrd="0" parTransId="{EC76D5FD-FF5C-5941-9C11-4531CBD33B1F}" sibTransId="{ED4CA8C7-3C00-B246-A2E9-301725353295}"/>
    <dgm:cxn modelId="{7F6C4EF7-44FB-6F45-9376-01B13C88CC43}" srcId="{F34BD232-9606-6347-B855-930C554622C7}" destId="{A04BEABB-A699-0A43-A01F-94C6145B4F02}" srcOrd="1" destOrd="0" parTransId="{F9874323-78BD-4048-998A-B211B03F6A35}" sibTransId="{B011D8D6-B022-0C48-86C7-2137BD0E2805}"/>
    <dgm:cxn modelId="{FAC141C6-2BD0-EF49-8E80-DAB264DD8098}" type="presParOf" srcId="{94CAE1BC-BB69-B545-A731-A40B5A65CC4E}" destId="{F85C5D43-ECAB-ED47-A7A1-612ED68E3D62}" srcOrd="0" destOrd="0" presId="urn:microsoft.com/office/officeart/2005/8/layout/vList6"/>
    <dgm:cxn modelId="{494DF653-88C7-C84C-B7F9-9C5C83D1C979}" type="presParOf" srcId="{F85C5D43-ECAB-ED47-A7A1-612ED68E3D62}" destId="{B2256148-FB37-8342-9F35-F5E5EDE04880}" srcOrd="0" destOrd="0" presId="urn:microsoft.com/office/officeart/2005/8/layout/vList6"/>
    <dgm:cxn modelId="{D9A418F0-586D-9446-8C45-DE98D7C12E6D}" type="presParOf" srcId="{F85C5D43-ECAB-ED47-A7A1-612ED68E3D62}" destId="{B6B175B6-9168-2E42-9DC0-A56B7BD14505}" srcOrd="1" destOrd="0" presId="urn:microsoft.com/office/officeart/2005/8/layout/vList6"/>
    <dgm:cxn modelId="{B8BE7752-010E-6946-84DE-0BB6B1BCE626}" type="presParOf" srcId="{94CAE1BC-BB69-B545-A731-A40B5A65CC4E}" destId="{98A8A32B-A71A-F748-BA5D-3D9ADD98D245}" srcOrd="1" destOrd="0" presId="urn:microsoft.com/office/officeart/2005/8/layout/vList6"/>
    <dgm:cxn modelId="{C78DC12C-A4A2-C548-94AF-7F98CA3CAEF4}" type="presParOf" srcId="{94CAE1BC-BB69-B545-A731-A40B5A65CC4E}" destId="{7A90D440-F84B-DE4F-B379-0F77B9D1D251}" srcOrd="2" destOrd="0" presId="urn:microsoft.com/office/officeart/2005/8/layout/vList6"/>
    <dgm:cxn modelId="{E9EE0700-AB23-5B44-9C9E-663B6BFD8313}" type="presParOf" srcId="{7A90D440-F84B-DE4F-B379-0F77B9D1D251}" destId="{95B4E7C4-9ED8-E642-8D0E-43B04F73BFA8}" srcOrd="0" destOrd="0" presId="urn:microsoft.com/office/officeart/2005/8/layout/vList6"/>
    <dgm:cxn modelId="{FB811FED-E4DD-7D45-AF94-A59B3F91EC1A}" type="presParOf" srcId="{7A90D440-F84B-DE4F-B379-0F77B9D1D251}" destId="{1546496C-F111-8B41-8B85-AFDBDDC0708A}"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8D9802E-CEA5-694A-B8C4-C653F1C7718F}" type="doc">
      <dgm:prSet loTypeId="urn:microsoft.com/office/officeart/2005/8/layout/hList6" loCatId="" qsTypeId="urn:microsoft.com/office/officeart/2005/8/quickstyle/simple1" qsCatId="simple" csTypeId="urn:microsoft.com/office/officeart/2005/8/colors/accent1_2" csCatId="accent1" phldr="1"/>
      <dgm:spPr/>
      <dgm:t>
        <a:bodyPr/>
        <a:lstStyle/>
        <a:p>
          <a:endParaRPr lang="fr-FR"/>
        </a:p>
      </dgm:t>
    </dgm:pt>
    <dgm:pt modelId="{EDA49EC3-1F80-4449-A987-996E8EAE53C9}">
      <dgm:prSet phldrT="[Texte]"/>
      <dgm:spPr/>
      <dgm:t>
        <a:bodyPr/>
        <a:lstStyle/>
        <a:p>
          <a:r>
            <a:rPr lang="fr-FR" dirty="0"/>
            <a:t>Alternative 1</a:t>
          </a:r>
        </a:p>
      </dgm:t>
    </dgm:pt>
    <dgm:pt modelId="{1A763FCA-BBDB-7841-9173-9BC248AA07F4}" type="parTrans" cxnId="{0C76441D-61C8-FD4D-AAA3-806313D7A126}">
      <dgm:prSet/>
      <dgm:spPr/>
      <dgm:t>
        <a:bodyPr/>
        <a:lstStyle/>
        <a:p>
          <a:endParaRPr lang="fr-FR"/>
        </a:p>
      </dgm:t>
    </dgm:pt>
    <dgm:pt modelId="{F995CC87-2A49-7C48-A334-431FBBC235D8}" type="sibTrans" cxnId="{0C76441D-61C8-FD4D-AAA3-806313D7A126}">
      <dgm:prSet/>
      <dgm:spPr/>
      <dgm:t>
        <a:bodyPr/>
        <a:lstStyle/>
        <a:p>
          <a:endParaRPr lang="fr-FR"/>
        </a:p>
      </dgm:t>
    </dgm:pt>
    <dgm:pt modelId="{C2DAD060-656B-F141-AD0F-4173C7EB99DD}">
      <dgm:prSet phldrT="[Texte]"/>
      <dgm:spPr/>
      <dgm:t>
        <a:bodyPr/>
        <a:lstStyle/>
        <a:p>
          <a:r>
            <a:rPr lang="fr-FR" dirty="0"/>
            <a:t> Soumettre les nouvelles biotechnologies à la réglementation OGM</a:t>
          </a:r>
        </a:p>
      </dgm:t>
    </dgm:pt>
    <dgm:pt modelId="{D182ED38-18FD-9342-819E-077DFE0198F9}" type="parTrans" cxnId="{569100CC-F3A2-0F48-8979-96B6ED0FA2AA}">
      <dgm:prSet/>
      <dgm:spPr/>
      <dgm:t>
        <a:bodyPr/>
        <a:lstStyle/>
        <a:p>
          <a:endParaRPr lang="fr-FR"/>
        </a:p>
      </dgm:t>
    </dgm:pt>
    <dgm:pt modelId="{73F9D51D-1E5C-704F-A2A7-9852E5C71ED2}" type="sibTrans" cxnId="{569100CC-F3A2-0F48-8979-96B6ED0FA2AA}">
      <dgm:prSet/>
      <dgm:spPr/>
      <dgm:t>
        <a:bodyPr/>
        <a:lstStyle/>
        <a:p>
          <a:endParaRPr lang="fr-FR"/>
        </a:p>
      </dgm:t>
    </dgm:pt>
    <dgm:pt modelId="{E473041D-495A-264A-8462-00426C139BEA}">
      <dgm:prSet phldrT="[Texte]"/>
      <dgm:spPr/>
      <dgm:t>
        <a:bodyPr/>
        <a:lstStyle/>
        <a:p>
          <a:pPr algn="just"/>
          <a:r>
            <a:rPr lang="fr-FR" dirty="0"/>
            <a:t>Alternative 2</a:t>
          </a:r>
        </a:p>
      </dgm:t>
    </dgm:pt>
    <dgm:pt modelId="{4AB5486F-478D-DD4D-9DDC-F4C6DA1A2DFE}" type="parTrans" cxnId="{CD4DBA18-25B8-904B-B83C-F624CEE696D9}">
      <dgm:prSet/>
      <dgm:spPr/>
      <dgm:t>
        <a:bodyPr/>
        <a:lstStyle/>
        <a:p>
          <a:endParaRPr lang="fr-FR"/>
        </a:p>
      </dgm:t>
    </dgm:pt>
    <dgm:pt modelId="{66F0869A-B233-1D4F-933F-EC83FED37007}" type="sibTrans" cxnId="{CD4DBA18-25B8-904B-B83C-F624CEE696D9}">
      <dgm:prSet/>
      <dgm:spPr/>
      <dgm:t>
        <a:bodyPr/>
        <a:lstStyle/>
        <a:p>
          <a:endParaRPr lang="fr-FR"/>
        </a:p>
      </dgm:t>
    </dgm:pt>
    <dgm:pt modelId="{B928DE3F-E7E4-5B45-ACB0-23516E409677}">
      <dgm:prSet phldrT="[Texte]"/>
      <dgm:spPr/>
      <dgm:t>
        <a:bodyPr/>
        <a:lstStyle/>
        <a:p>
          <a:pPr algn="just"/>
          <a:r>
            <a:rPr lang="fr-FR" dirty="0"/>
            <a:t> Adhérer presque sans réserve aux nouvelles biotechnologies</a:t>
          </a:r>
        </a:p>
      </dgm:t>
    </dgm:pt>
    <dgm:pt modelId="{E2E35FF9-848C-3141-9E88-FC307BD04613}" type="parTrans" cxnId="{43D7EF97-69ED-F44A-925C-769E74EB4AC1}">
      <dgm:prSet/>
      <dgm:spPr/>
      <dgm:t>
        <a:bodyPr/>
        <a:lstStyle/>
        <a:p>
          <a:endParaRPr lang="fr-FR"/>
        </a:p>
      </dgm:t>
    </dgm:pt>
    <dgm:pt modelId="{E30F74D4-9ADE-1D4A-9980-6404134B3312}" type="sibTrans" cxnId="{43D7EF97-69ED-F44A-925C-769E74EB4AC1}">
      <dgm:prSet/>
      <dgm:spPr/>
      <dgm:t>
        <a:bodyPr/>
        <a:lstStyle/>
        <a:p>
          <a:endParaRPr lang="fr-FR"/>
        </a:p>
      </dgm:t>
    </dgm:pt>
    <dgm:pt modelId="{CD8F96F2-5E5E-DD44-AE43-8E246BC65F49}">
      <dgm:prSet phldrT="[Texte]"/>
      <dgm:spPr/>
      <dgm:t>
        <a:bodyPr/>
        <a:lstStyle/>
        <a:p>
          <a:pPr algn="just"/>
          <a:r>
            <a:rPr lang="fr-FR" dirty="0"/>
            <a:t>Voie médiane</a:t>
          </a:r>
        </a:p>
      </dgm:t>
    </dgm:pt>
    <dgm:pt modelId="{C98C99E6-1105-7E48-B378-49F4A149D9B5}" type="parTrans" cxnId="{5DC6AD55-0C24-4D4E-82B5-DAABA4DA2FEB}">
      <dgm:prSet/>
      <dgm:spPr/>
      <dgm:t>
        <a:bodyPr/>
        <a:lstStyle/>
        <a:p>
          <a:endParaRPr lang="fr-FR"/>
        </a:p>
      </dgm:t>
    </dgm:pt>
    <dgm:pt modelId="{9B9AFE1D-AF60-D948-AE2F-BCCA3D3249C0}" type="sibTrans" cxnId="{5DC6AD55-0C24-4D4E-82B5-DAABA4DA2FEB}">
      <dgm:prSet/>
      <dgm:spPr/>
      <dgm:t>
        <a:bodyPr/>
        <a:lstStyle/>
        <a:p>
          <a:endParaRPr lang="fr-FR"/>
        </a:p>
      </dgm:t>
    </dgm:pt>
    <dgm:pt modelId="{C11345A1-F41C-EA47-9F9F-C31A8AFA1F8A}">
      <dgm:prSet phldrT="[Texte]"/>
      <dgm:spPr/>
      <dgm:t>
        <a:bodyPr/>
        <a:lstStyle/>
        <a:p>
          <a:pPr algn="just"/>
          <a:r>
            <a:rPr lang="fr-FR" dirty="0"/>
            <a:t> Considérer que le blocage n’a rien de consubstantiel à la directive 2001/18</a:t>
          </a:r>
        </a:p>
      </dgm:t>
    </dgm:pt>
    <dgm:pt modelId="{6D7D2EF0-86E4-4B45-A876-96C9B0BCC249}" type="parTrans" cxnId="{A333E4F4-7B55-6A4C-9622-39E7CDC10022}">
      <dgm:prSet/>
      <dgm:spPr/>
      <dgm:t>
        <a:bodyPr/>
        <a:lstStyle/>
        <a:p>
          <a:endParaRPr lang="fr-FR"/>
        </a:p>
      </dgm:t>
    </dgm:pt>
    <dgm:pt modelId="{84CFF7ED-D409-FC4F-99AA-DD818AB18086}" type="sibTrans" cxnId="{A333E4F4-7B55-6A4C-9622-39E7CDC10022}">
      <dgm:prSet/>
      <dgm:spPr/>
      <dgm:t>
        <a:bodyPr/>
        <a:lstStyle/>
        <a:p>
          <a:endParaRPr lang="fr-FR"/>
        </a:p>
      </dgm:t>
    </dgm:pt>
    <dgm:pt modelId="{FD8AE9BA-6112-6248-AA66-926B9AF574D3}">
      <dgm:prSet phldrT="[Texte]"/>
      <dgm:spPr/>
      <dgm:t>
        <a:bodyPr/>
        <a:lstStyle/>
        <a:p>
          <a:r>
            <a:rPr lang="fr-FR" dirty="0"/>
            <a:t> Y renoncer </a:t>
          </a:r>
          <a:r>
            <a:rPr lang="fr-FR" i="1" dirty="0"/>
            <a:t>de facto</a:t>
          </a:r>
          <a:endParaRPr lang="fr-FR" dirty="0"/>
        </a:p>
      </dgm:t>
    </dgm:pt>
    <dgm:pt modelId="{BF824699-1443-A544-915F-37F93CE7DA0E}" type="parTrans" cxnId="{288F9C39-C8BE-9D43-9E1B-5D2579A6A280}">
      <dgm:prSet/>
      <dgm:spPr/>
      <dgm:t>
        <a:bodyPr/>
        <a:lstStyle/>
        <a:p>
          <a:endParaRPr lang="fr-FR"/>
        </a:p>
      </dgm:t>
    </dgm:pt>
    <dgm:pt modelId="{824C7334-3454-D945-99E9-510B1F3DAC12}" type="sibTrans" cxnId="{288F9C39-C8BE-9D43-9E1B-5D2579A6A280}">
      <dgm:prSet/>
      <dgm:spPr/>
      <dgm:t>
        <a:bodyPr/>
        <a:lstStyle/>
        <a:p>
          <a:endParaRPr lang="fr-FR"/>
        </a:p>
      </dgm:t>
    </dgm:pt>
    <dgm:pt modelId="{1E46F0BD-317D-AC43-8705-6888CF4CC5AE}">
      <dgm:prSet phldrT="[Texte]"/>
      <dgm:spPr/>
      <dgm:t>
        <a:bodyPr/>
        <a:lstStyle/>
        <a:p>
          <a:pPr algn="just"/>
          <a:r>
            <a:rPr lang="fr-FR" dirty="0"/>
            <a:t> Soutenir la nécessité d’une exemption vis-à-vis de la réglementation OGM et d’une autorégulation </a:t>
          </a:r>
        </a:p>
      </dgm:t>
    </dgm:pt>
    <dgm:pt modelId="{1D88D1EB-F46F-884B-81E8-049DB191254C}" type="parTrans" cxnId="{8A0BE885-C423-1B43-9F52-2BB4F3856F20}">
      <dgm:prSet/>
      <dgm:spPr/>
      <dgm:t>
        <a:bodyPr/>
        <a:lstStyle/>
        <a:p>
          <a:endParaRPr lang="fr-FR"/>
        </a:p>
      </dgm:t>
    </dgm:pt>
    <dgm:pt modelId="{DB783472-AC4E-8342-91FA-B94D6E09BFA0}" type="sibTrans" cxnId="{8A0BE885-C423-1B43-9F52-2BB4F3856F20}">
      <dgm:prSet/>
      <dgm:spPr/>
      <dgm:t>
        <a:bodyPr/>
        <a:lstStyle/>
        <a:p>
          <a:endParaRPr lang="fr-FR"/>
        </a:p>
      </dgm:t>
    </dgm:pt>
    <dgm:pt modelId="{7E22F09B-004A-D140-A5D4-1B90E03EDE05}">
      <dgm:prSet phldrT="[Texte]"/>
      <dgm:spPr/>
      <dgm:t>
        <a:bodyPr/>
        <a:lstStyle/>
        <a:p>
          <a:pPr algn="just"/>
          <a:r>
            <a:rPr lang="fr-FR" dirty="0"/>
            <a:t> Permettre d’apprécier les impacts de la plante dans toutes ses dimensions notamment agronomiques, environnementales, économiques, sociales</a:t>
          </a:r>
        </a:p>
      </dgm:t>
    </dgm:pt>
    <dgm:pt modelId="{44501443-86A6-2943-AB1C-32B5CC3E173E}" type="parTrans" cxnId="{30B16A62-0713-8D4D-AE8E-B07A3980DB65}">
      <dgm:prSet/>
      <dgm:spPr/>
      <dgm:t>
        <a:bodyPr/>
        <a:lstStyle/>
        <a:p>
          <a:endParaRPr lang="fr-FR"/>
        </a:p>
      </dgm:t>
    </dgm:pt>
    <dgm:pt modelId="{B95D98DC-C7A7-BE45-A00F-D4E9552B18F0}" type="sibTrans" cxnId="{30B16A62-0713-8D4D-AE8E-B07A3980DB65}">
      <dgm:prSet/>
      <dgm:spPr/>
      <dgm:t>
        <a:bodyPr/>
        <a:lstStyle/>
        <a:p>
          <a:endParaRPr lang="fr-FR"/>
        </a:p>
      </dgm:t>
    </dgm:pt>
    <dgm:pt modelId="{11DF8C6A-C452-BA4D-8C5F-B95413EE2BCD}">
      <dgm:prSet phldrT="[Texte]"/>
      <dgm:spPr/>
      <dgm:t>
        <a:bodyPr/>
        <a:lstStyle/>
        <a:p>
          <a:pPr algn="just"/>
          <a:r>
            <a:rPr lang="fr-FR" dirty="0"/>
            <a:t> Directive du 11 mars 2015 modifiant directive 2011/18/CE en ce qui concerne la possibilité pour les Etats membres de restreindre ou d’interdire la culture d’OGM sur leur territoire</a:t>
          </a:r>
        </a:p>
      </dgm:t>
    </dgm:pt>
    <dgm:pt modelId="{0D2533B5-C13C-534C-AC60-58A70CF051A2}" type="parTrans" cxnId="{473AFBCD-1CC3-F443-BBB3-3C6BD7F4CE9E}">
      <dgm:prSet/>
      <dgm:spPr/>
      <dgm:t>
        <a:bodyPr/>
        <a:lstStyle/>
        <a:p>
          <a:endParaRPr lang="fr-FR"/>
        </a:p>
      </dgm:t>
    </dgm:pt>
    <dgm:pt modelId="{9B693EDD-CFC1-A346-9E97-93440C8D3AA0}" type="sibTrans" cxnId="{473AFBCD-1CC3-F443-BBB3-3C6BD7F4CE9E}">
      <dgm:prSet/>
      <dgm:spPr/>
      <dgm:t>
        <a:bodyPr/>
        <a:lstStyle/>
        <a:p>
          <a:endParaRPr lang="fr-FR"/>
        </a:p>
      </dgm:t>
    </dgm:pt>
    <dgm:pt modelId="{37983B37-F91B-BE4D-88B6-A859C0A66072}">
      <dgm:prSet phldrT="[Texte]"/>
      <dgm:spPr/>
      <dgm:t>
        <a:bodyPr/>
        <a:lstStyle/>
        <a:p>
          <a:endParaRPr lang="fr-FR" dirty="0"/>
        </a:p>
      </dgm:t>
    </dgm:pt>
    <dgm:pt modelId="{86DFFDB3-58B6-9B4E-9223-B3372295C812}" type="parTrans" cxnId="{402CC445-3CBC-D24A-9C66-F3CFA836D22E}">
      <dgm:prSet/>
      <dgm:spPr/>
      <dgm:t>
        <a:bodyPr/>
        <a:lstStyle/>
        <a:p>
          <a:endParaRPr lang="fr-FR"/>
        </a:p>
      </dgm:t>
    </dgm:pt>
    <dgm:pt modelId="{EDFAE83F-96CF-5B49-8576-0EF6D947D019}" type="sibTrans" cxnId="{402CC445-3CBC-D24A-9C66-F3CFA836D22E}">
      <dgm:prSet/>
      <dgm:spPr/>
      <dgm:t>
        <a:bodyPr/>
        <a:lstStyle/>
        <a:p>
          <a:endParaRPr lang="fr-FR"/>
        </a:p>
      </dgm:t>
    </dgm:pt>
    <dgm:pt modelId="{28A14B54-F848-F147-9ADF-3A117360E7F4}">
      <dgm:prSet phldrT="[Texte]"/>
      <dgm:spPr/>
      <dgm:t>
        <a:bodyPr/>
        <a:lstStyle/>
        <a:p>
          <a:pPr algn="just"/>
          <a:endParaRPr lang="fr-FR" dirty="0"/>
        </a:p>
      </dgm:t>
    </dgm:pt>
    <dgm:pt modelId="{95C94225-6C83-C241-9486-277CC4E7B3E0}" type="parTrans" cxnId="{7ED23648-D879-FF4E-9848-E39EFEA9FC44}">
      <dgm:prSet/>
      <dgm:spPr/>
      <dgm:t>
        <a:bodyPr/>
        <a:lstStyle/>
        <a:p>
          <a:endParaRPr lang="fr-FR"/>
        </a:p>
      </dgm:t>
    </dgm:pt>
    <dgm:pt modelId="{E4056918-EF6A-F94F-B794-1F51F8742DCA}" type="sibTrans" cxnId="{7ED23648-D879-FF4E-9848-E39EFEA9FC44}">
      <dgm:prSet/>
      <dgm:spPr/>
      <dgm:t>
        <a:bodyPr/>
        <a:lstStyle/>
        <a:p>
          <a:endParaRPr lang="fr-FR"/>
        </a:p>
      </dgm:t>
    </dgm:pt>
    <dgm:pt modelId="{5F9E60C0-3435-F94B-9737-77B1241E4ADC}">
      <dgm:prSet phldrT="[Texte]"/>
      <dgm:spPr/>
      <dgm:t>
        <a:bodyPr/>
        <a:lstStyle/>
        <a:p>
          <a:pPr algn="just"/>
          <a:endParaRPr lang="fr-FR" dirty="0"/>
        </a:p>
      </dgm:t>
    </dgm:pt>
    <dgm:pt modelId="{C0CE2662-179C-134E-9032-75B4D051FEEF}" type="parTrans" cxnId="{4FAD892C-FA26-F14D-9C3F-ACDECD6742F7}">
      <dgm:prSet/>
      <dgm:spPr/>
      <dgm:t>
        <a:bodyPr/>
        <a:lstStyle/>
        <a:p>
          <a:endParaRPr lang="fr-FR"/>
        </a:p>
      </dgm:t>
    </dgm:pt>
    <dgm:pt modelId="{FA518B65-B4D9-A34E-841E-5942C7CB6CC8}" type="sibTrans" cxnId="{4FAD892C-FA26-F14D-9C3F-ACDECD6742F7}">
      <dgm:prSet/>
      <dgm:spPr/>
      <dgm:t>
        <a:bodyPr/>
        <a:lstStyle/>
        <a:p>
          <a:endParaRPr lang="fr-FR"/>
        </a:p>
      </dgm:t>
    </dgm:pt>
    <dgm:pt modelId="{12FC59C4-D99C-0E47-94FD-57A2019EA4F4}">
      <dgm:prSet phldrT="[Texte]"/>
      <dgm:spPr/>
      <dgm:t>
        <a:bodyPr/>
        <a:lstStyle/>
        <a:p>
          <a:pPr algn="just"/>
          <a:endParaRPr lang="fr-FR" dirty="0"/>
        </a:p>
      </dgm:t>
    </dgm:pt>
    <dgm:pt modelId="{3569254D-B2BE-A843-B43E-20E71A6002F3}" type="parTrans" cxnId="{9FEAC6DF-2F1E-C14A-BD4D-CE2EE5FEE660}">
      <dgm:prSet/>
      <dgm:spPr/>
      <dgm:t>
        <a:bodyPr/>
        <a:lstStyle/>
        <a:p>
          <a:endParaRPr lang="fr-FR"/>
        </a:p>
      </dgm:t>
    </dgm:pt>
    <dgm:pt modelId="{9369BF41-DB8F-CF4D-BC1C-3F9980E2D35C}" type="sibTrans" cxnId="{9FEAC6DF-2F1E-C14A-BD4D-CE2EE5FEE660}">
      <dgm:prSet/>
      <dgm:spPr/>
      <dgm:t>
        <a:bodyPr/>
        <a:lstStyle/>
        <a:p>
          <a:endParaRPr lang="fr-FR"/>
        </a:p>
      </dgm:t>
    </dgm:pt>
    <dgm:pt modelId="{F20E8A9A-683B-7C4A-80BB-E4F72611DEE3}" type="pres">
      <dgm:prSet presAssocID="{D8D9802E-CEA5-694A-B8C4-C653F1C7718F}" presName="Name0" presStyleCnt="0">
        <dgm:presLayoutVars>
          <dgm:dir/>
          <dgm:resizeHandles val="exact"/>
        </dgm:presLayoutVars>
      </dgm:prSet>
      <dgm:spPr/>
    </dgm:pt>
    <dgm:pt modelId="{65C6DF22-8E2B-D840-8AE3-36747343BB43}" type="pres">
      <dgm:prSet presAssocID="{EDA49EC3-1F80-4449-A987-996E8EAE53C9}" presName="node" presStyleLbl="node1" presStyleIdx="0" presStyleCnt="3" custLinFactX="-29714" custLinFactNeighborX="-100000" custLinFactNeighborY="11936">
        <dgm:presLayoutVars>
          <dgm:bulletEnabled val="1"/>
        </dgm:presLayoutVars>
      </dgm:prSet>
      <dgm:spPr/>
    </dgm:pt>
    <dgm:pt modelId="{5708198F-A6A9-8848-AC0E-45B564885400}" type="pres">
      <dgm:prSet presAssocID="{F995CC87-2A49-7C48-A334-431FBBC235D8}" presName="sibTrans" presStyleCnt="0"/>
      <dgm:spPr/>
    </dgm:pt>
    <dgm:pt modelId="{860CC300-10FC-7F42-AC97-A919DEA28082}" type="pres">
      <dgm:prSet presAssocID="{E473041D-495A-264A-8462-00426C139BEA}" presName="node" presStyleLbl="node1" presStyleIdx="1" presStyleCnt="3">
        <dgm:presLayoutVars>
          <dgm:bulletEnabled val="1"/>
        </dgm:presLayoutVars>
      </dgm:prSet>
      <dgm:spPr/>
    </dgm:pt>
    <dgm:pt modelId="{C363088C-0A58-C346-9BA4-FA80E86D6BD7}" type="pres">
      <dgm:prSet presAssocID="{66F0869A-B233-1D4F-933F-EC83FED37007}" presName="sibTrans" presStyleCnt="0"/>
      <dgm:spPr/>
    </dgm:pt>
    <dgm:pt modelId="{FD759B25-1A66-B54B-9519-07DB01F12C76}" type="pres">
      <dgm:prSet presAssocID="{CD8F96F2-5E5E-DD44-AE43-8E246BC65F49}" presName="node" presStyleLbl="node1" presStyleIdx="2" presStyleCnt="3" custLinFactNeighborX="-7685" custLinFactNeighborY="-823">
        <dgm:presLayoutVars>
          <dgm:bulletEnabled val="1"/>
        </dgm:presLayoutVars>
      </dgm:prSet>
      <dgm:spPr/>
    </dgm:pt>
  </dgm:ptLst>
  <dgm:cxnLst>
    <dgm:cxn modelId="{E4ACF303-4F92-BB4C-BDC9-D6FEE20065C3}" type="presOf" srcId="{5F9E60C0-3435-F94B-9737-77B1241E4ADC}" destId="{FD759B25-1A66-B54B-9519-07DB01F12C76}" srcOrd="0" destOrd="2" presId="urn:microsoft.com/office/officeart/2005/8/layout/hList6"/>
    <dgm:cxn modelId="{0245410C-1911-1842-B704-A7F77026A99E}" type="presOf" srcId="{D8D9802E-CEA5-694A-B8C4-C653F1C7718F}" destId="{F20E8A9A-683B-7C4A-80BB-E4F72611DEE3}" srcOrd="0" destOrd="0" presId="urn:microsoft.com/office/officeart/2005/8/layout/hList6"/>
    <dgm:cxn modelId="{24C16C0C-5252-3C4E-8BF9-A4101430D1CF}" type="presOf" srcId="{CD8F96F2-5E5E-DD44-AE43-8E246BC65F49}" destId="{FD759B25-1A66-B54B-9519-07DB01F12C76}" srcOrd="0" destOrd="0" presId="urn:microsoft.com/office/officeart/2005/8/layout/hList6"/>
    <dgm:cxn modelId="{0B3A970E-C37F-594B-8B81-4FFD6AC597C9}" type="presOf" srcId="{37983B37-F91B-BE4D-88B6-A859C0A66072}" destId="{65C6DF22-8E2B-D840-8AE3-36747343BB43}" srcOrd="0" destOrd="2" presId="urn:microsoft.com/office/officeart/2005/8/layout/hList6"/>
    <dgm:cxn modelId="{61DDCB0E-7E93-7F41-9900-44F696BB460E}" type="presOf" srcId="{E473041D-495A-264A-8462-00426C139BEA}" destId="{860CC300-10FC-7F42-AC97-A919DEA28082}" srcOrd="0" destOrd="0" presId="urn:microsoft.com/office/officeart/2005/8/layout/hList6"/>
    <dgm:cxn modelId="{CD4DBA18-25B8-904B-B83C-F624CEE696D9}" srcId="{D8D9802E-CEA5-694A-B8C4-C653F1C7718F}" destId="{E473041D-495A-264A-8462-00426C139BEA}" srcOrd="1" destOrd="0" parTransId="{4AB5486F-478D-DD4D-9DDC-F4C6DA1A2DFE}" sibTransId="{66F0869A-B233-1D4F-933F-EC83FED37007}"/>
    <dgm:cxn modelId="{0C76441D-61C8-FD4D-AAA3-806313D7A126}" srcId="{D8D9802E-CEA5-694A-B8C4-C653F1C7718F}" destId="{EDA49EC3-1F80-4449-A987-996E8EAE53C9}" srcOrd="0" destOrd="0" parTransId="{1A763FCA-BBDB-7841-9173-9BC248AA07F4}" sibTransId="{F995CC87-2A49-7C48-A334-431FBBC235D8}"/>
    <dgm:cxn modelId="{4FAD892C-FA26-F14D-9C3F-ACDECD6742F7}" srcId="{CD8F96F2-5E5E-DD44-AE43-8E246BC65F49}" destId="{5F9E60C0-3435-F94B-9737-77B1241E4ADC}" srcOrd="1" destOrd="0" parTransId="{C0CE2662-179C-134E-9032-75B4D051FEEF}" sibTransId="{FA518B65-B4D9-A34E-841E-5942C7CB6CC8}"/>
    <dgm:cxn modelId="{288F9C39-C8BE-9D43-9E1B-5D2579A6A280}" srcId="{EDA49EC3-1F80-4449-A987-996E8EAE53C9}" destId="{FD8AE9BA-6112-6248-AA66-926B9AF574D3}" srcOrd="2" destOrd="0" parTransId="{BF824699-1443-A544-915F-37F93CE7DA0E}" sibTransId="{824C7334-3454-D945-99E9-510B1F3DAC12}"/>
    <dgm:cxn modelId="{565C8B3C-E04D-7847-AE54-235143AB9EBC}" type="presOf" srcId="{28A14B54-F848-F147-9ADF-3A117360E7F4}" destId="{860CC300-10FC-7F42-AC97-A919DEA28082}" srcOrd="0" destOrd="2" presId="urn:microsoft.com/office/officeart/2005/8/layout/hList6"/>
    <dgm:cxn modelId="{402CC445-3CBC-D24A-9C66-F3CFA836D22E}" srcId="{EDA49EC3-1F80-4449-A987-996E8EAE53C9}" destId="{37983B37-F91B-BE4D-88B6-A859C0A66072}" srcOrd="1" destOrd="0" parTransId="{86DFFDB3-58B6-9B4E-9223-B3372295C812}" sibTransId="{EDFAE83F-96CF-5B49-8576-0EF6D947D019}"/>
    <dgm:cxn modelId="{7ED23648-D879-FF4E-9848-E39EFEA9FC44}" srcId="{E473041D-495A-264A-8462-00426C139BEA}" destId="{28A14B54-F848-F147-9ADF-3A117360E7F4}" srcOrd="1" destOrd="0" parTransId="{95C94225-6C83-C241-9486-277CC4E7B3E0}" sibTransId="{E4056918-EF6A-F94F-B794-1F51F8742DCA}"/>
    <dgm:cxn modelId="{A064E64B-A2E6-A34F-9C0D-18136172D4E0}" type="presOf" srcId="{C11345A1-F41C-EA47-9F9F-C31A8AFA1F8A}" destId="{FD759B25-1A66-B54B-9519-07DB01F12C76}" srcOrd="0" destOrd="1" presId="urn:microsoft.com/office/officeart/2005/8/layout/hList6"/>
    <dgm:cxn modelId="{FAE41B51-3853-D545-BE39-92BEDE0A48C5}" type="presOf" srcId="{FD8AE9BA-6112-6248-AA66-926B9AF574D3}" destId="{65C6DF22-8E2B-D840-8AE3-36747343BB43}" srcOrd="0" destOrd="3" presId="urn:microsoft.com/office/officeart/2005/8/layout/hList6"/>
    <dgm:cxn modelId="{5DC6AD55-0C24-4D4E-82B5-DAABA4DA2FEB}" srcId="{D8D9802E-CEA5-694A-B8C4-C653F1C7718F}" destId="{CD8F96F2-5E5E-DD44-AE43-8E246BC65F49}" srcOrd="2" destOrd="0" parTransId="{C98C99E6-1105-7E48-B378-49F4A149D9B5}" sibTransId="{9B9AFE1D-AF60-D948-AE2F-BCCA3D3249C0}"/>
    <dgm:cxn modelId="{B8EA8658-00AA-BA43-873C-B1664539296C}" type="presOf" srcId="{11DF8C6A-C452-BA4D-8C5F-B95413EE2BCD}" destId="{FD759B25-1A66-B54B-9519-07DB01F12C76}" srcOrd="0" destOrd="5" presId="urn:microsoft.com/office/officeart/2005/8/layout/hList6"/>
    <dgm:cxn modelId="{30B16A62-0713-8D4D-AE8E-B07A3980DB65}" srcId="{CD8F96F2-5E5E-DD44-AE43-8E246BC65F49}" destId="{7E22F09B-004A-D140-A5D4-1B90E03EDE05}" srcOrd="2" destOrd="0" parTransId="{44501443-86A6-2943-AB1C-32B5CC3E173E}" sibTransId="{B95D98DC-C7A7-BE45-A00F-D4E9552B18F0}"/>
    <dgm:cxn modelId="{D8F20F69-284D-5F49-A7A5-CA13030DD65D}" type="presOf" srcId="{C2DAD060-656B-F141-AD0F-4173C7EB99DD}" destId="{65C6DF22-8E2B-D840-8AE3-36747343BB43}" srcOrd="0" destOrd="1" presId="urn:microsoft.com/office/officeart/2005/8/layout/hList6"/>
    <dgm:cxn modelId="{8A0BE885-C423-1B43-9F52-2BB4F3856F20}" srcId="{E473041D-495A-264A-8462-00426C139BEA}" destId="{1E46F0BD-317D-AC43-8705-6888CF4CC5AE}" srcOrd="2" destOrd="0" parTransId="{1D88D1EB-F46F-884B-81E8-049DB191254C}" sibTransId="{DB783472-AC4E-8342-91FA-B94D6E09BFA0}"/>
    <dgm:cxn modelId="{57DE2397-46C4-9E41-B4EB-C7CE02CB4BA4}" type="presOf" srcId="{1E46F0BD-317D-AC43-8705-6888CF4CC5AE}" destId="{860CC300-10FC-7F42-AC97-A919DEA28082}" srcOrd="0" destOrd="3" presId="urn:microsoft.com/office/officeart/2005/8/layout/hList6"/>
    <dgm:cxn modelId="{43D7EF97-69ED-F44A-925C-769E74EB4AC1}" srcId="{E473041D-495A-264A-8462-00426C139BEA}" destId="{B928DE3F-E7E4-5B45-ACB0-23516E409677}" srcOrd="0" destOrd="0" parTransId="{E2E35FF9-848C-3141-9E88-FC307BD04613}" sibTransId="{E30F74D4-9ADE-1D4A-9980-6404134B3312}"/>
    <dgm:cxn modelId="{8D2B679E-240E-6B41-9032-5B23968865B7}" type="presOf" srcId="{EDA49EC3-1F80-4449-A987-996E8EAE53C9}" destId="{65C6DF22-8E2B-D840-8AE3-36747343BB43}" srcOrd="0" destOrd="0" presId="urn:microsoft.com/office/officeart/2005/8/layout/hList6"/>
    <dgm:cxn modelId="{B4FB82B6-8465-A244-BE16-393DC6692E65}" type="presOf" srcId="{12FC59C4-D99C-0E47-94FD-57A2019EA4F4}" destId="{FD759B25-1A66-B54B-9519-07DB01F12C76}" srcOrd="0" destOrd="4" presId="urn:microsoft.com/office/officeart/2005/8/layout/hList6"/>
    <dgm:cxn modelId="{A19255B7-6F66-7349-8CE9-2D46BEE8A40E}" type="presOf" srcId="{B928DE3F-E7E4-5B45-ACB0-23516E409677}" destId="{860CC300-10FC-7F42-AC97-A919DEA28082}" srcOrd="0" destOrd="1" presId="urn:microsoft.com/office/officeart/2005/8/layout/hList6"/>
    <dgm:cxn modelId="{DE9E8FBD-98A2-9940-99A6-EAD4A8B2A6DD}" type="presOf" srcId="{7E22F09B-004A-D140-A5D4-1B90E03EDE05}" destId="{FD759B25-1A66-B54B-9519-07DB01F12C76}" srcOrd="0" destOrd="3" presId="urn:microsoft.com/office/officeart/2005/8/layout/hList6"/>
    <dgm:cxn modelId="{569100CC-F3A2-0F48-8979-96B6ED0FA2AA}" srcId="{EDA49EC3-1F80-4449-A987-996E8EAE53C9}" destId="{C2DAD060-656B-F141-AD0F-4173C7EB99DD}" srcOrd="0" destOrd="0" parTransId="{D182ED38-18FD-9342-819E-077DFE0198F9}" sibTransId="{73F9D51D-1E5C-704F-A2A7-9852E5C71ED2}"/>
    <dgm:cxn modelId="{473AFBCD-1CC3-F443-BBB3-3C6BD7F4CE9E}" srcId="{CD8F96F2-5E5E-DD44-AE43-8E246BC65F49}" destId="{11DF8C6A-C452-BA4D-8C5F-B95413EE2BCD}" srcOrd="4" destOrd="0" parTransId="{0D2533B5-C13C-534C-AC60-58A70CF051A2}" sibTransId="{9B693EDD-CFC1-A346-9E97-93440C8D3AA0}"/>
    <dgm:cxn modelId="{9FEAC6DF-2F1E-C14A-BD4D-CE2EE5FEE660}" srcId="{CD8F96F2-5E5E-DD44-AE43-8E246BC65F49}" destId="{12FC59C4-D99C-0E47-94FD-57A2019EA4F4}" srcOrd="3" destOrd="0" parTransId="{3569254D-B2BE-A843-B43E-20E71A6002F3}" sibTransId="{9369BF41-DB8F-CF4D-BC1C-3F9980E2D35C}"/>
    <dgm:cxn modelId="{A333E4F4-7B55-6A4C-9622-39E7CDC10022}" srcId="{CD8F96F2-5E5E-DD44-AE43-8E246BC65F49}" destId="{C11345A1-F41C-EA47-9F9F-C31A8AFA1F8A}" srcOrd="0" destOrd="0" parTransId="{6D7D2EF0-86E4-4B45-A876-96C9B0BCC249}" sibTransId="{84CFF7ED-D409-FC4F-99AA-DD818AB18086}"/>
    <dgm:cxn modelId="{5199A762-F278-654E-81C9-EDE3DF5C0194}" type="presParOf" srcId="{F20E8A9A-683B-7C4A-80BB-E4F72611DEE3}" destId="{65C6DF22-8E2B-D840-8AE3-36747343BB43}" srcOrd="0" destOrd="0" presId="urn:microsoft.com/office/officeart/2005/8/layout/hList6"/>
    <dgm:cxn modelId="{2A308FDA-C26A-BC40-A556-76C4FAF8A9A9}" type="presParOf" srcId="{F20E8A9A-683B-7C4A-80BB-E4F72611DEE3}" destId="{5708198F-A6A9-8848-AC0E-45B564885400}" srcOrd="1" destOrd="0" presId="urn:microsoft.com/office/officeart/2005/8/layout/hList6"/>
    <dgm:cxn modelId="{C652441F-3A8C-FB44-84F3-48519B65C876}" type="presParOf" srcId="{F20E8A9A-683B-7C4A-80BB-E4F72611DEE3}" destId="{860CC300-10FC-7F42-AC97-A919DEA28082}" srcOrd="2" destOrd="0" presId="urn:microsoft.com/office/officeart/2005/8/layout/hList6"/>
    <dgm:cxn modelId="{B7FF8472-E602-8943-80A5-A71289B8B04A}" type="presParOf" srcId="{F20E8A9A-683B-7C4A-80BB-E4F72611DEE3}" destId="{C363088C-0A58-C346-9BA4-FA80E86D6BD7}" srcOrd="3" destOrd="0" presId="urn:microsoft.com/office/officeart/2005/8/layout/hList6"/>
    <dgm:cxn modelId="{12EF3B8A-2A58-BC45-A324-118EC1357BFE}" type="presParOf" srcId="{F20E8A9A-683B-7C4A-80BB-E4F72611DEE3}" destId="{FD759B25-1A66-B54B-9519-07DB01F12C76}"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B175B6-9168-2E42-9DC0-A56B7BD14505}">
      <dsp:nvSpPr>
        <dsp:cNvPr id="0" name=""/>
        <dsp:cNvSpPr/>
      </dsp:nvSpPr>
      <dsp:spPr>
        <a:xfrm>
          <a:off x="1461351" y="695"/>
          <a:ext cx="7937233" cy="1142485"/>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t" anchorCtr="0">
          <a:noAutofit/>
        </a:bodyPr>
        <a:lstStyle/>
        <a:p>
          <a:pPr marL="114300" lvl="1" indent="-114300" algn="l" defTabSz="666750">
            <a:lnSpc>
              <a:spcPct val="90000"/>
            </a:lnSpc>
            <a:spcBef>
              <a:spcPct val="0"/>
            </a:spcBef>
            <a:spcAft>
              <a:spcPct val="15000"/>
            </a:spcAft>
            <a:buChar char="•"/>
          </a:pPr>
          <a:r>
            <a:rPr lang="fr-FR" sz="1500" kern="1200" dirty="0"/>
            <a:t>Les mutations dites conventionnelles (par rayonnements ionisants ou exposition à des agents chimiques mutagènes)</a:t>
          </a:r>
        </a:p>
        <a:p>
          <a:pPr marL="114300" lvl="1" indent="-114300" algn="l" defTabSz="666750">
            <a:lnSpc>
              <a:spcPct val="90000"/>
            </a:lnSpc>
            <a:spcBef>
              <a:spcPct val="0"/>
            </a:spcBef>
            <a:spcAft>
              <a:spcPct val="15000"/>
            </a:spcAft>
            <a:buChar char="•"/>
          </a:pPr>
          <a:r>
            <a:rPr lang="fr-FR" sz="1500" kern="1200" dirty="0"/>
            <a:t>Les mutations ciblées/dirigées, celles précisément apparues récemment et objet du litige</a:t>
          </a:r>
        </a:p>
      </dsp:txBody>
      <dsp:txXfrm>
        <a:off x="1461351" y="143506"/>
        <a:ext cx="7508801" cy="856863"/>
      </dsp:txXfrm>
    </dsp:sp>
    <dsp:sp modelId="{B2256148-FB37-8342-9F35-F5E5EDE04880}">
      <dsp:nvSpPr>
        <dsp:cNvPr id="0" name=""/>
        <dsp:cNvSpPr/>
      </dsp:nvSpPr>
      <dsp:spPr>
        <a:xfrm>
          <a:off x="22960" y="189270"/>
          <a:ext cx="1455741" cy="7893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marL="0" lvl="0" indent="0" algn="ctr" defTabSz="666750">
            <a:lnSpc>
              <a:spcPct val="90000"/>
            </a:lnSpc>
            <a:spcBef>
              <a:spcPct val="0"/>
            </a:spcBef>
            <a:spcAft>
              <a:spcPct val="35000"/>
            </a:spcAft>
            <a:buNone/>
          </a:pPr>
          <a:r>
            <a:rPr lang="fr-FR" sz="1500" kern="1200" dirty="0"/>
            <a:t>Interprétation 1</a:t>
          </a:r>
        </a:p>
      </dsp:txBody>
      <dsp:txXfrm>
        <a:off x="61493" y="227803"/>
        <a:ext cx="1378675" cy="712284"/>
      </dsp:txXfrm>
    </dsp:sp>
    <dsp:sp modelId="{1546496C-F111-8B41-8B85-AFDBDDC0708A}">
      <dsp:nvSpPr>
        <dsp:cNvPr id="0" name=""/>
        <dsp:cNvSpPr/>
      </dsp:nvSpPr>
      <dsp:spPr>
        <a:xfrm>
          <a:off x="1349950" y="1239238"/>
          <a:ext cx="8052060" cy="960572"/>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t" anchorCtr="0">
          <a:noAutofit/>
        </a:bodyPr>
        <a:lstStyle/>
        <a:p>
          <a:pPr marL="114300" lvl="1" indent="-114300" algn="l" defTabSz="666750">
            <a:lnSpc>
              <a:spcPct val="90000"/>
            </a:lnSpc>
            <a:spcBef>
              <a:spcPct val="0"/>
            </a:spcBef>
            <a:spcAft>
              <a:spcPct val="15000"/>
            </a:spcAft>
            <a:buChar char="•"/>
          </a:pPr>
          <a:r>
            <a:rPr lang="fr-FR" sz="1500" kern="1200" dirty="0"/>
            <a:t> Seuls les procédés de mutagénèse connus au moment de l’adoption de la directive</a:t>
          </a:r>
        </a:p>
        <a:p>
          <a:pPr marL="114300" lvl="1" indent="-114300" algn="l" defTabSz="666750">
            <a:lnSpc>
              <a:spcPct val="90000"/>
            </a:lnSpc>
            <a:spcBef>
              <a:spcPct val="0"/>
            </a:spcBef>
            <a:spcAft>
              <a:spcPct val="15000"/>
            </a:spcAft>
            <a:buChar char="•"/>
          </a:pPr>
          <a:r>
            <a:rPr lang="fr-FR" sz="1500" kern="1200" dirty="0"/>
            <a:t> Considérant 17 : techniques « qui ont été traditionnellement utilisées pour diverses applications et dont la sécurité est avérée depuis longtemps ». </a:t>
          </a:r>
        </a:p>
      </dsp:txBody>
      <dsp:txXfrm>
        <a:off x="1349950" y="1359310"/>
        <a:ext cx="7691846" cy="720429"/>
      </dsp:txXfrm>
    </dsp:sp>
    <dsp:sp modelId="{95B4E7C4-9ED8-E642-8D0E-43B04F73BFA8}">
      <dsp:nvSpPr>
        <dsp:cNvPr id="0" name=""/>
        <dsp:cNvSpPr/>
      </dsp:nvSpPr>
      <dsp:spPr>
        <a:xfrm>
          <a:off x="2183" y="1305690"/>
          <a:ext cx="1347767" cy="82766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marL="0" lvl="0" indent="0" algn="ctr" defTabSz="666750">
            <a:lnSpc>
              <a:spcPct val="90000"/>
            </a:lnSpc>
            <a:spcBef>
              <a:spcPct val="0"/>
            </a:spcBef>
            <a:spcAft>
              <a:spcPct val="35000"/>
            </a:spcAft>
            <a:buNone/>
          </a:pPr>
          <a:r>
            <a:rPr lang="fr-FR" sz="1500" kern="1200" dirty="0"/>
            <a:t>Interprétation 2</a:t>
          </a:r>
        </a:p>
      </dsp:txBody>
      <dsp:txXfrm>
        <a:off x="42586" y="1346093"/>
        <a:ext cx="1266961" cy="7468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C6DF22-8E2B-D840-8AE3-36747343BB43}">
      <dsp:nvSpPr>
        <dsp:cNvPr id="0" name=""/>
        <dsp:cNvSpPr/>
      </dsp:nvSpPr>
      <dsp:spPr>
        <a:xfrm rot="16200000">
          <a:off x="-470258" y="470258"/>
          <a:ext cx="3328121" cy="2387603"/>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74425" bIns="0" numCol="1" spcCol="1270" anchor="t" anchorCtr="0">
          <a:noAutofit/>
        </a:bodyPr>
        <a:lstStyle/>
        <a:p>
          <a:pPr marL="0" lvl="0" indent="0" algn="l" defTabSz="533400">
            <a:lnSpc>
              <a:spcPct val="90000"/>
            </a:lnSpc>
            <a:spcBef>
              <a:spcPct val="0"/>
            </a:spcBef>
            <a:spcAft>
              <a:spcPct val="35000"/>
            </a:spcAft>
            <a:buNone/>
          </a:pPr>
          <a:r>
            <a:rPr lang="fr-FR" sz="1200" kern="1200" dirty="0"/>
            <a:t>Alternative 1</a:t>
          </a:r>
        </a:p>
        <a:p>
          <a:pPr marL="57150" lvl="1" indent="-57150" algn="l" defTabSz="400050">
            <a:lnSpc>
              <a:spcPct val="90000"/>
            </a:lnSpc>
            <a:spcBef>
              <a:spcPct val="0"/>
            </a:spcBef>
            <a:spcAft>
              <a:spcPct val="15000"/>
            </a:spcAft>
            <a:buChar char="•"/>
          </a:pPr>
          <a:r>
            <a:rPr lang="fr-FR" sz="900" kern="1200" dirty="0"/>
            <a:t> Soumettre les nouvelles biotechnologies à la réglementation OGM</a:t>
          </a:r>
        </a:p>
        <a:p>
          <a:pPr marL="57150" lvl="1" indent="-57150" algn="l" defTabSz="400050">
            <a:lnSpc>
              <a:spcPct val="90000"/>
            </a:lnSpc>
            <a:spcBef>
              <a:spcPct val="0"/>
            </a:spcBef>
            <a:spcAft>
              <a:spcPct val="15000"/>
            </a:spcAft>
            <a:buChar char="•"/>
          </a:pPr>
          <a:endParaRPr lang="fr-FR" sz="900" kern="1200" dirty="0"/>
        </a:p>
        <a:p>
          <a:pPr marL="57150" lvl="1" indent="-57150" algn="l" defTabSz="400050">
            <a:lnSpc>
              <a:spcPct val="90000"/>
            </a:lnSpc>
            <a:spcBef>
              <a:spcPct val="0"/>
            </a:spcBef>
            <a:spcAft>
              <a:spcPct val="15000"/>
            </a:spcAft>
            <a:buChar char="•"/>
          </a:pPr>
          <a:r>
            <a:rPr lang="fr-FR" sz="900" kern="1200" dirty="0"/>
            <a:t> Y renoncer </a:t>
          </a:r>
          <a:r>
            <a:rPr lang="fr-FR" sz="900" i="1" kern="1200" dirty="0"/>
            <a:t>de facto</a:t>
          </a:r>
          <a:endParaRPr lang="fr-FR" sz="900" kern="1200" dirty="0"/>
        </a:p>
      </dsp:txBody>
      <dsp:txXfrm rot="5400000">
        <a:off x="1" y="665623"/>
        <a:ext cx="2387603" cy="1996873"/>
      </dsp:txXfrm>
    </dsp:sp>
    <dsp:sp modelId="{860CC300-10FC-7F42-AC97-A919DEA28082}">
      <dsp:nvSpPr>
        <dsp:cNvPr id="0" name=""/>
        <dsp:cNvSpPr/>
      </dsp:nvSpPr>
      <dsp:spPr>
        <a:xfrm rot="16200000">
          <a:off x="2097332" y="470258"/>
          <a:ext cx="3328121" cy="2387603"/>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74425" bIns="0" numCol="1" spcCol="1270" anchor="t" anchorCtr="0">
          <a:noAutofit/>
        </a:bodyPr>
        <a:lstStyle/>
        <a:p>
          <a:pPr marL="0" lvl="0" indent="0" algn="just" defTabSz="533400">
            <a:lnSpc>
              <a:spcPct val="90000"/>
            </a:lnSpc>
            <a:spcBef>
              <a:spcPct val="0"/>
            </a:spcBef>
            <a:spcAft>
              <a:spcPct val="35000"/>
            </a:spcAft>
            <a:buNone/>
          </a:pPr>
          <a:r>
            <a:rPr lang="fr-FR" sz="1200" kern="1200" dirty="0"/>
            <a:t>Alternative 2</a:t>
          </a:r>
        </a:p>
        <a:p>
          <a:pPr marL="57150" lvl="1" indent="-57150" algn="just" defTabSz="400050">
            <a:lnSpc>
              <a:spcPct val="90000"/>
            </a:lnSpc>
            <a:spcBef>
              <a:spcPct val="0"/>
            </a:spcBef>
            <a:spcAft>
              <a:spcPct val="15000"/>
            </a:spcAft>
            <a:buChar char="•"/>
          </a:pPr>
          <a:r>
            <a:rPr lang="fr-FR" sz="900" kern="1200" dirty="0"/>
            <a:t> Adhérer presque sans réserve aux nouvelles biotechnologies</a:t>
          </a:r>
        </a:p>
        <a:p>
          <a:pPr marL="57150" lvl="1" indent="-57150" algn="just" defTabSz="400050">
            <a:lnSpc>
              <a:spcPct val="90000"/>
            </a:lnSpc>
            <a:spcBef>
              <a:spcPct val="0"/>
            </a:spcBef>
            <a:spcAft>
              <a:spcPct val="15000"/>
            </a:spcAft>
            <a:buChar char="•"/>
          </a:pPr>
          <a:endParaRPr lang="fr-FR" sz="900" kern="1200" dirty="0"/>
        </a:p>
        <a:p>
          <a:pPr marL="57150" lvl="1" indent="-57150" algn="just" defTabSz="400050">
            <a:lnSpc>
              <a:spcPct val="90000"/>
            </a:lnSpc>
            <a:spcBef>
              <a:spcPct val="0"/>
            </a:spcBef>
            <a:spcAft>
              <a:spcPct val="15000"/>
            </a:spcAft>
            <a:buChar char="•"/>
          </a:pPr>
          <a:r>
            <a:rPr lang="fr-FR" sz="900" kern="1200" dirty="0"/>
            <a:t> Soutenir la nécessité d’une exemption vis-à-vis de la réglementation OGM et d’une autorégulation </a:t>
          </a:r>
        </a:p>
      </dsp:txBody>
      <dsp:txXfrm rot="5400000">
        <a:off x="2567591" y="665623"/>
        <a:ext cx="2387603" cy="1996873"/>
      </dsp:txXfrm>
    </dsp:sp>
    <dsp:sp modelId="{FD759B25-1A66-B54B-9519-07DB01F12C76}">
      <dsp:nvSpPr>
        <dsp:cNvPr id="0" name=""/>
        <dsp:cNvSpPr/>
      </dsp:nvSpPr>
      <dsp:spPr>
        <a:xfrm rot="16200000">
          <a:off x="4650244" y="470258"/>
          <a:ext cx="3328121" cy="2387603"/>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74425" bIns="0" numCol="1" spcCol="1270" anchor="t" anchorCtr="0">
          <a:noAutofit/>
        </a:bodyPr>
        <a:lstStyle/>
        <a:p>
          <a:pPr marL="0" lvl="0" indent="0" algn="just" defTabSz="533400">
            <a:lnSpc>
              <a:spcPct val="90000"/>
            </a:lnSpc>
            <a:spcBef>
              <a:spcPct val="0"/>
            </a:spcBef>
            <a:spcAft>
              <a:spcPct val="35000"/>
            </a:spcAft>
            <a:buNone/>
          </a:pPr>
          <a:r>
            <a:rPr lang="fr-FR" sz="1200" kern="1200" dirty="0"/>
            <a:t>Voie médiane</a:t>
          </a:r>
        </a:p>
        <a:p>
          <a:pPr marL="57150" lvl="1" indent="-57150" algn="just" defTabSz="400050">
            <a:lnSpc>
              <a:spcPct val="90000"/>
            </a:lnSpc>
            <a:spcBef>
              <a:spcPct val="0"/>
            </a:spcBef>
            <a:spcAft>
              <a:spcPct val="15000"/>
            </a:spcAft>
            <a:buChar char="•"/>
          </a:pPr>
          <a:r>
            <a:rPr lang="fr-FR" sz="900" kern="1200" dirty="0"/>
            <a:t> Considérer que le blocage n’a rien de consubstantiel à la directive 2001/18</a:t>
          </a:r>
        </a:p>
        <a:p>
          <a:pPr marL="57150" lvl="1" indent="-57150" algn="just" defTabSz="400050">
            <a:lnSpc>
              <a:spcPct val="90000"/>
            </a:lnSpc>
            <a:spcBef>
              <a:spcPct val="0"/>
            </a:spcBef>
            <a:spcAft>
              <a:spcPct val="15000"/>
            </a:spcAft>
            <a:buChar char="•"/>
          </a:pPr>
          <a:endParaRPr lang="fr-FR" sz="900" kern="1200" dirty="0"/>
        </a:p>
        <a:p>
          <a:pPr marL="57150" lvl="1" indent="-57150" algn="just" defTabSz="400050">
            <a:lnSpc>
              <a:spcPct val="90000"/>
            </a:lnSpc>
            <a:spcBef>
              <a:spcPct val="0"/>
            </a:spcBef>
            <a:spcAft>
              <a:spcPct val="15000"/>
            </a:spcAft>
            <a:buChar char="•"/>
          </a:pPr>
          <a:r>
            <a:rPr lang="fr-FR" sz="900" kern="1200" dirty="0"/>
            <a:t> Permettre d’apprécier les impacts de la plante dans toutes ses dimensions notamment agronomiques, environnementales, économiques, sociales</a:t>
          </a:r>
        </a:p>
        <a:p>
          <a:pPr marL="57150" lvl="1" indent="-57150" algn="just" defTabSz="400050">
            <a:lnSpc>
              <a:spcPct val="90000"/>
            </a:lnSpc>
            <a:spcBef>
              <a:spcPct val="0"/>
            </a:spcBef>
            <a:spcAft>
              <a:spcPct val="15000"/>
            </a:spcAft>
            <a:buChar char="•"/>
          </a:pPr>
          <a:endParaRPr lang="fr-FR" sz="900" kern="1200" dirty="0"/>
        </a:p>
        <a:p>
          <a:pPr marL="57150" lvl="1" indent="-57150" algn="just" defTabSz="400050">
            <a:lnSpc>
              <a:spcPct val="90000"/>
            </a:lnSpc>
            <a:spcBef>
              <a:spcPct val="0"/>
            </a:spcBef>
            <a:spcAft>
              <a:spcPct val="15000"/>
            </a:spcAft>
            <a:buChar char="•"/>
          </a:pPr>
          <a:r>
            <a:rPr lang="fr-FR" sz="900" kern="1200" dirty="0"/>
            <a:t> Directive du 11 mars 2015 modifiant directive 2011/18/CE en ce qui concerne la possibilité pour les Etats membres de restreindre ou d’interdire la culture d’OGM sur leur territoire</a:t>
          </a:r>
        </a:p>
      </dsp:txBody>
      <dsp:txXfrm rot="5400000">
        <a:off x="5120503" y="665623"/>
        <a:ext cx="2387603" cy="1996873"/>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Cliquez et modifiez le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53410F16-8868-4844-9351-A80E74B0E03B}" type="datetimeFigureOut">
              <a:rPr lang="fr-FR" smtClean="0"/>
              <a:t>03/05/2019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82FCA0-85B3-964F-8C2F-BCA808910A25}" type="slidenum">
              <a:rPr lang="fr-FR" smtClean="0"/>
              <a:t>‹N°›</a:t>
            </a:fld>
            <a:endParaRPr lang="fr-FR"/>
          </a:p>
        </p:txBody>
      </p:sp>
    </p:spTree>
    <p:extLst>
      <p:ext uri="{BB962C8B-B14F-4D97-AF65-F5344CB8AC3E}">
        <p14:creationId xmlns:p14="http://schemas.microsoft.com/office/powerpoint/2010/main" val="2072477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3410F16-8868-4844-9351-A80E74B0E03B}" type="datetimeFigureOut">
              <a:rPr lang="fr-FR" smtClean="0"/>
              <a:t>03/05/2019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82FCA0-85B3-964F-8C2F-BCA808910A25}" type="slidenum">
              <a:rPr lang="fr-FR" smtClean="0"/>
              <a:t>‹N°›</a:t>
            </a:fld>
            <a:endParaRPr lang="fr-FR"/>
          </a:p>
        </p:txBody>
      </p:sp>
    </p:spTree>
    <p:extLst>
      <p:ext uri="{BB962C8B-B14F-4D97-AF65-F5344CB8AC3E}">
        <p14:creationId xmlns:p14="http://schemas.microsoft.com/office/powerpoint/2010/main" val="87864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3410F16-8868-4844-9351-A80E74B0E03B}" type="datetimeFigureOut">
              <a:rPr lang="fr-FR" smtClean="0"/>
              <a:t>03/05/2019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82FCA0-85B3-964F-8C2F-BCA808910A25}" type="slidenum">
              <a:rPr lang="fr-FR" smtClean="0"/>
              <a:t>‹N°›</a:t>
            </a:fld>
            <a:endParaRPr lang="fr-FR"/>
          </a:p>
        </p:txBody>
      </p:sp>
    </p:spTree>
    <p:extLst>
      <p:ext uri="{BB962C8B-B14F-4D97-AF65-F5344CB8AC3E}">
        <p14:creationId xmlns:p14="http://schemas.microsoft.com/office/powerpoint/2010/main" val="1416142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3410F16-8868-4844-9351-A80E74B0E03B}" type="datetimeFigureOut">
              <a:rPr lang="fr-FR" smtClean="0"/>
              <a:t>03/05/2019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82FCA0-85B3-964F-8C2F-BCA808910A25}" type="slidenum">
              <a:rPr lang="fr-FR" smtClean="0"/>
              <a:t>‹N°›</a:t>
            </a:fld>
            <a:endParaRPr lang="fr-FR"/>
          </a:p>
        </p:txBody>
      </p:sp>
    </p:spTree>
    <p:extLst>
      <p:ext uri="{BB962C8B-B14F-4D97-AF65-F5344CB8AC3E}">
        <p14:creationId xmlns:p14="http://schemas.microsoft.com/office/powerpoint/2010/main" val="2092223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Cliquez et modifiez le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53410F16-8868-4844-9351-A80E74B0E03B}" type="datetimeFigureOut">
              <a:rPr lang="fr-FR" smtClean="0"/>
              <a:t>03/05/2019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82FCA0-85B3-964F-8C2F-BCA808910A25}" type="slidenum">
              <a:rPr lang="fr-FR" smtClean="0"/>
              <a:t>‹N°›</a:t>
            </a:fld>
            <a:endParaRPr lang="fr-FR"/>
          </a:p>
        </p:txBody>
      </p:sp>
    </p:spTree>
    <p:extLst>
      <p:ext uri="{BB962C8B-B14F-4D97-AF65-F5344CB8AC3E}">
        <p14:creationId xmlns:p14="http://schemas.microsoft.com/office/powerpoint/2010/main" val="1095901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53410F16-8868-4844-9351-A80E74B0E03B}" type="datetimeFigureOut">
              <a:rPr lang="fr-FR" smtClean="0"/>
              <a:t>03/05/2019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282FCA0-85B3-964F-8C2F-BCA808910A25}" type="slidenum">
              <a:rPr lang="fr-FR" smtClean="0"/>
              <a:t>‹N°›</a:t>
            </a:fld>
            <a:endParaRPr lang="fr-FR"/>
          </a:p>
        </p:txBody>
      </p:sp>
    </p:spTree>
    <p:extLst>
      <p:ext uri="{BB962C8B-B14F-4D97-AF65-F5344CB8AC3E}">
        <p14:creationId xmlns:p14="http://schemas.microsoft.com/office/powerpoint/2010/main" val="1996955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Cliquez et modifiez le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53410F16-8868-4844-9351-A80E74B0E03B}" type="datetimeFigureOut">
              <a:rPr lang="fr-FR" smtClean="0"/>
              <a:t>03/05/2019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282FCA0-85B3-964F-8C2F-BCA808910A25}" type="slidenum">
              <a:rPr lang="fr-FR" smtClean="0"/>
              <a:t>‹N°›</a:t>
            </a:fld>
            <a:endParaRPr lang="fr-FR"/>
          </a:p>
        </p:txBody>
      </p:sp>
    </p:spTree>
    <p:extLst>
      <p:ext uri="{BB962C8B-B14F-4D97-AF65-F5344CB8AC3E}">
        <p14:creationId xmlns:p14="http://schemas.microsoft.com/office/powerpoint/2010/main" val="1956854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53410F16-8868-4844-9351-A80E74B0E03B}" type="datetimeFigureOut">
              <a:rPr lang="fr-FR" smtClean="0"/>
              <a:t>03/05/2019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282FCA0-85B3-964F-8C2F-BCA808910A25}" type="slidenum">
              <a:rPr lang="fr-FR" smtClean="0"/>
              <a:t>‹N°›</a:t>
            </a:fld>
            <a:endParaRPr lang="fr-FR"/>
          </a:p>
        </p:txBody>
      </p:sp>
    </p:spTree>
    <p:extLst>
      <p:ext uri="{BB962C8B-B14F-4D97-AF65-F5344CB8AC3E}">
        <p14:creationId xmlns:p14="http://schemas.microsoft.com/office/powerpoint/2010/main" val="147712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3410F16-8868-4844-9351-A80E74B0E03B}" type="datetimeFigureOut">
              <a:rPr lang="fr-FR" smtClean="0"/>
              <a:t>03/05/2019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282FCA0-85B3-964F-8C2F-BCA808910A25}" type="slidenum">
              <a:rPr lang="fr-FR" smtClean="0"/>
              <a:t>‹N°›</a:t>
            </a:fld>
            <a:endParaRPr lang="fr-FR"/>
          </a:p>
        </p:txBody>
      </p:sp>
    </p:spTree>
    <p:extLst>
      <p:ext uri="{BB962C8B-B14F-4D97-AF65-F5344CB8AC3E}">
        <p14:creationId xmlns:p14="http://schemas.microsoft.com/office/powerpoint/2010/main" val="115765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Cliquez et modifiez le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53410F16-8868-4844-9351-A80E74B0E03B}" type="datetimeFigureOut">
              <a:rPr lang="fr-FR" smtClean="0"/>
              <a:t>03/05/2019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282FCA0-85B3-964F-8C2F-BCA808910A25}" type="slidenum">
              <a:rPr lang="fr-FR" smtClean="0"/>
              <a:t>‹N°›</a:t>
            </a:fld>
            <a:endParaRPr lang="fr-FR"/>
          </a:p>
        </p:txBody>
      </p:sp>
    </p:spTree>
    <p:extLst>
      <p:ext uri="{BB962C8B-B14F-4D97-AF65-F5344CB8AC3E}">
        <p14:creationId xmlns:p14="http://schemas.microsoft.com/office/powerpoint/2010/main" val="51666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Cliquez et modifiez le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53410F16-8868-4844-9351-A80E74B0E03B}" type="datetimeFigureOut">
              <a:rPr lang="fr-FR" smtClean="0"/>
              <a:t>03/05/2019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282FCA0-85B3-964F-8C2F-BCA808910A25}" type="slidenum">
              <a:rPr lang="fr-FR" smtClean="0"/>
              <a:t>‹N°›</a:t>
            </a:fld>
            <a:endParaRPr lang="fr-FR"/>
          </a:p>
        </p:txBody>
      </p:sp>
    </p:spTree>
    <p:extLst>
      <p:ext uri="{BB962C8B-B14F-4D97-AF65-F5344CB8AC3E}">
        <p14:creationId xmlns:p14="http://schemas.microsoft.com/office/powerpoint/2010/main" val="780060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410F16-8868-4844-9351-A80E74B0E03B}" type="datetimeFigureOut">
              <a:rPr lang="fr-FR" smtClean="0"/>
              <a:t>03/05/2019</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82FCA0-85B3-964F-8C2F-BCA808910A25}" type="slidenum">
              <a:rPr lang="fr-FR" smtClean="0"/>
              <a:t>‹N°›</a:t>
            </a:fld>
            <a:endParaRPr lang="fr-FR"/>
          </a:p>
        </p:txBody>
      </p:sp>
    </p:spTree>
    <p:extLst>
      <p:ext uri="{BB962C8B-B14F-4D97-AF65-F5344CB8AC3E}">
        <p14:creationId xmlns:p14="http://schemas.microsoft.com/office/powerpoint/2010/main" val="470073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3" Type="http://schemas.openxmlformats.org/officeDocument/2006/relationships/hyperlink" Target="https://journals.openedition.org/cdst/" TargetMode="External"/><Relationship Id="rId2" Type="http://schemas.openxmlformats.org/officeDocument/2006/relationships/hyperlink" Target="mailto:estelle.brosset@univ-amu.f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73760" y="568960"/>
            <a:ext cx="9997440" cy="4765040"/>
          </a:xfrm>
        </p:spPr>
        <p:txBody>
          <a:bodyPr>
            <a:normAutofit fontScale="90000"/>
          </a:bodyPr>
          <a:lstStyle/>
          <a:p>
            <a:br>
              <a:rPr lang="fr-FR" sz="4000" b="1" dirty="0"/>
            </a:br>
            <a:br>
              <a:rPr lang="fr-FR" sz="4000" b="1" dirty="0"/>
            </a:br>
            <a:br>
              <a:rPr lang="fr-FR" sz="4000" b="1" dirty="0"/>
            </a:br>
            <a:br>
              <a:rPr lang="fr-FR" sz="4000" b="1" dirty="0"/>
            </a:br>
            <a:br>
              <a:rPr lang="fr-FR" sz="4000" b="1" dirty="0"/>
            </a:br>
            <a:br>
              <a:rPr lang="fr-FR" sz="4000" b="1" dirty="0"/>
            </a:br>
            <a:br>
              <a:rPr lang="fr-FR" sz="4000" b="1" dirty="0"/>
            </a:br>
            <a:br>
              <a:rPr lang="fr-FR" sz="4000" b="1" dirty="0"/>
            </a:br>
            <a:br>
              <a:rPr lang="fr-FR" sz="4000" b="1" dirty="0"/>
            </a:br>
            <a:br>
              <a:rPr lang="fr-FR" sz="4000" b="1" dirty="0"/>
            </a:br>
            <a:br>
              <a:rPr lang="fr-FR" sz="4000" b="1" dirty="0"/>
            </a:br>
            <a:br>
              <a:rPr lang="fr-FR" sz="4000" b="1" dirty="0"/>
            </a:br>
            <a:br>
              <a:rPr lang="fr-FR" sz="1800" b="1" dirty="0"/>
            </a:br>
            <a:r>
              <a:rPr lang="fr-FR" sz="2700" b="1" dirty="0">
                <a:solidFill>
                  <a:schemeClr val="accent4">
                    <a:lumMod val="75000"/>
                  </a:schemeClr>
                </a:solidFill>
              </a:rPr>
              <a:t>Ce que dit une organisation internationale (l’Union européenne) de la bioéthique et du développement durable :</a:t>
            </a:r>
            <a:br>
              <a:rPr lang="fr-FR" sz="2700" dirty="0"/>
            </a:br>
            <a:r>
              <a:rPr lang="fr-FR" sz="2700" b="1" dirty="0"/>
              <a:t> </a:t>
            </a:r>
            <a:r>
              <a:rPr lang="fr-FR" sz="2700" dirty="0"/>
              <a:t>Réflexions à partir du débat sur les nouvelles techniques d’édition du génome dans le domaine végétal</a:t>
            </a:r>
            <a:br>
              <a:rPr lang="fr-FR" sz="2700" dirty="0"/>
            </a:br>
            <a:br>
              <a:rPr lang="fr-FR" sz="2700" dirty="0"/>
            </a:br>
            <a:r>
              <a:rPr lang="fr-FR" sz="2700" b="1" dirty="0">
                <a:solidFill>
                  <a:schemeClr val="accent4">
                    <a:lumMod val="75000"/>
                  </a:schemeClr>
                </a:solidFill>
              </a:rPr>
              <a:t>Estelle Brosset</a:t>
            </a:r>
            <a:br>
              <a:rPr lang="fr-FR" sz="2200" dirty="0"/>
            </a:br>
            <a:r>
              <a:rPr lang="fr-FR" sz="2200" dirty="0"/>
              <a:t>Professeur de droit </a:t>
            </a:r>
            <a:br>
              <a:rPr lang="fr-FR" sz="2200" dirty="0"/>
            </a:br>
            <a:r>
              <a:rPr lang="fr-FR" sz="2200" dirty="0"/>
              <a:t>Chaire Jean Monnet</a:t>
            </a:r>
            <a:br>
              <a:rPr lang="fr-FR" sz="2200" dirty="0"/>
            </a:br>
            <a:r>
              <a:rPr lang="fr-FR" sz="2200" dirty="0"/>
              <a:t>Centre d’Etudes et de Recherches Internationales et Communautaires</a:t>
            </a:r>
            <a:br>
              <a:rPr lang="fr-FR" sz="2200" dirty="0"/>
            </a:br>
            <a:r>
              <a:rPr lang="fr-FR" sz="2200" dirty="0"/>
              <a:t>Aix Marseille Université</a:t>
            </a:r>
            <a:br>
              <a:rPr lang="fr-FR" sz="2700" dirty="0"/>
            </a:br>
            <a:br>
              <a:rPr lang="fr-FR" sz="2700" dirty="0"/>
            </a:br>
            <a:r>
              <a:rPr lang="fr-FR" sz="1600" dirty="0"/>
              <a:t>Université du Costa Rica</a:t>
            </a:r>
            <a:br>
              <a:rPr lang="fr-FR" sz="1600" dirty="0"/>
            </a:br>
            <a:r>
              <a:rPr lang="fr-FR" sz="1600" dirty="0"/>
              <a:t>VI Forum Franco-Latino Américain de bioéthique</a:t>
            </a:r>
            <a:br>
              <a:rPr lang="fr-FR" sz="1600" dirty="0"/>
            </a:br>
            <a:r>
              <a:rPr lang="fr-FR" sz="1600" dirty="0"/>
              <a:t>2-3 mai 2019</a:t>
            </a:r>
            <a:br>
              <a:rPr lang="fr-FR" dirty="0"/>
            </a:br>
            <a:endParaRPr lang="fr-FR" dirty="0"/>
          </a:p>
        </p:txBody>
      </p:sp>
      <p:sp>
        <p:nvSpPr>
          <p:cNvPr id="3" name="Sous-titre 2"/>
          <p:cNvSpPr>
            <a:spLocks noGrp="1"/>
          </p:cNvSpPr>
          <p:nvPr>
            <p:ph type="subTitle" idx="1"/>
          </p:nvPr>
        </p:nvSpPr>
        <p:spPr>
          <a:xfrm flipV="1">
            <a:off x="0" y="0"/>
            <a:ext cx="10871200" cy="568961"/>
          </a:xfrm>
        </p:spPr>
        <p:txBody>
          <a:bodyPr/>
          <a:lstStyle/>
          <a:p>
            <a:endParaRPr lang="fr-FR" dirty="0"/>
          </a:p>
          <a:p>
            <a:endParaRPr lang="fr-FR" dirty="0"/>
          </a:p>
        </p:txBody>
      </p:sp>
      <p:pic>
        <p:nvPicPr>
          <p:cNvPr id="6" name="Image 5">
            <a:extLst>
              <a:ext uri="{FF2B5EF4-FFF2-40B4-BE49-F238E27FC236}">
                <a16:creationId xmlns:a16="http://schemas.microsoft.com/office/drawing/2014/main" id="{DCB18715-A106-B947-9E72-1E3043B479F9}"/>
              </a:ext>
            </a:extLst>
          </p:cNvPr>
          <p:cNvPicPr>
            <a:picLocks noChangeAspect="1"/>
          </p:cNvPicPr>
          <p:nvPr/>
        </p:nvPicPr>
        <p:blipFill>
          <a:blip r:embed="rId2"/>
          <a:stretch>
            <a:fillRect/>
          </a:stretch>
        </p:blipFill>
        <p:spPr>
          <a:xfrm>
            <a:off x="4411980" y="4989275"/>
            <a:ext cx="2921000" cy="1638300"/>
          </a:xfrm>
          <a:prstGeom prst="rect">
            <a:avLst/>
          </a:prstGeom>
        </p:spPr>
      </p:pic>
    </p:spTree>
    <p:extLst>
      <p:ext uri="{BB962C8B-B14F-4D97-AF65-F5344CB8AC3E}">
        <p14:creationId xmlns:p14="http://schemas.microsoft.com/office/powerpoint/2010/main" val="5422587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545978-C617-194A-958F-7606F2315E35}"/>
              </a:ext>
            </a:extLst>
          </p:cNvPr>
          <p:cNvSpPr>
            <a:spLocks noGrp="1"/>
          </p:cNvSpPr>
          <p:nvPr>
            <p:ph type="title"/>
          </p:nvPr>
        </p:nvSpPr>
        <p:spPr>
          <a:xfrm>
            <a:off x="572428" y="365126"/>
            <a:ext cx="10781371" cy="185002"/>
          </a:xfrm>
        </p:spPr>
        <p:txBody>
          <a:bodyPr>
            <a:normAutofit fontScale="90000"/>
          </a:bodyPr>
          <a:lstStyle/>
          <a:p>
            <a:endParaRPr lang="fr-FR" dirty="0"/>
          </a:p>
        </p:txBody>
      </p:sp>
      <p:sp>
        <p:nvSpPr>
          <p:cNvPr id="3" name="Espace réservé du contenu 2">
            <a:extLst>
              <a:ext uri="{FF2B5EF4-FFF2-40B4-BE49-F238E27FC236}">
                <a16:creationId xmlns:a16="http://schemas.microsoft.com/office/drawing/2014/main" id="{B243C861-84F0-F24F-87CA-60000AAB8353}"/>
              </a:ext>
            </a:extLst>
          </p:cNvPr>
          <p:cNvSpPr>
            <a:spLocks noGrp="1"/>
          </p:cNvSpPr>
          <p:nvPr>
            <p:ph idx="1"/>
          </p:nvPr>
        </p:nvSpPr>
        <p:spPr>
          <a:xfrm>
            <a:off x="297366" y="282498"/>
            <a:ext cx="11056434" cy="6321502"/>
          </a:xfrm>
        </p:spPr>
        <p:txBody>
          <a:bodyPr>
            <a:normAutofit fontScale="55000" lnSpcReduction="20000"/>
          </a:bodyPr>
          <a:lstStyle/>
          <a:p>
            <a:pPr marL="0" indent="0" algn="just">
              <a:buNone/>
            </a:pPr>
            <a:r>
              <a:rPr lang="fr-FR" sz="3600" b="1" dirty="0">
                <a:solidFill>
                  <a:srgbClr val="FF0000"/>
                </a:solidFill>
                <a:latin typeface="Garamond" panose="02020404030301010803" pitchFamily="18" charset="0"/>
              </a:rPr>
              <a:t>L’apparente simplicité de la réponse</a:t>
            </a:r>
          </a:p>
          <a:p>
            <a:pPr marL="0" indent="0" algn="just">
              <a:buNone/>
            </a:pPr>
            <a:endParaRPr lang="fr-FR" sz="2000" b="1" dirty="0">
              <a:solidFill>
                <a:srgbClr val="FF0000"/>
              </a:solidFill>
              <a:latin typeface="Garamond" panose="02020404030301010803" pitchFamily="18" charset="0"/>
            </a:endParaRPr>
          </a:p>
          <a:p>
            <a:pPr algn="just"/>
            <a:r>
              <a:rPr lang="fr-FR" sz="2900" dirty="0">
                <a:latin typeface="Garamond" panose="02020404030301010803" pitchFamily="18" charset="0"/>
              </a:rPr>
              <a:t>Un </a:t>
            </a:r>
            <a:r>
              <a:rPr lang="fr-FR" sz="2900" b="1" dirty="0">
                <a:latin typeface="Garamond" panose="02020404030301010803" pitchFamily="18" charset="0"/>
              </a:rPr>
              <a:t>seul</a:t>
            </a:r>
            <a:r>
              <a:rPr lang="fr-FR" sz="2900" dirty="0">
                <a:latin typeface="Garamond" panose="02020404030301010803" pitchFamily="18" charset="0"/>
              </a:rPr>
              <a:t> texte de référence : la directive 2001/18</a:t>
            </a:r>
          </a:p>
          <a:p>
            <a:pPr algn="just"/>
            <a:endParaRPr lang="fr-FR" sz="2900" dirty="0">
              <a:latin typeface="Garamond" panose="02020404030301010803" pitchFamily="18" charset="0"/>
            </a:endParaRPr>
          </a:p>
          <a:p>
            <a:pPr algn="just">
              <a:buFont typeface="Arial" panose="020B0604020202020204" pitchFamily="34" charset="0"/>
              <a:buChar char="•"/>
            </a:pPr>
            <a:r>
              <a:rPr lang="fr-FR" sz="2900" dirty="0">
                <a:latin typeface="Garamond" panose="02020404030301010803" pitchFamily="18" charset="0"/>
              </a:rPr>
              <a:t>Des </a:t>
            </a:r>
            <a:r>
              <a:rPr lang="fr-FR" sz="2900" b="1" dirty="0">
                <a:latin typeface="Garamond" panose="02020404030301010803" pitchFamily="18" charset="0"/>
              </a:rPr>
              <a:t>définitions stables </a:t>
            </a:r>
            <a:r>
              <a:rPr lang="fr-FR" sz="2900" dirty="0">
                <a:latin typeface="Garamond" panose="02020404030301010803" pitchFamily="18" charset="0"/>
              </a:rPr>
              <a:t>fondées une même approche : </a:t>
            </a:r>
            <a:r>
              <a:rPr lang="fr-FR" sz="2900" dirty="0">
                <a:solidFill>
                  <a:srgbClr val="FF0000"/>
                </a:solidFill>
                <a:latin typeface="Garamond" panose="02020404030301010803" pitchFamily="18" charset="0"/>
              </a:rPr>
              <a:t>l’approche « procédé »</a:t>
            </a:r>
          </a:p>
          <a:p>
            <a:pPr marL="0" indent="0" algn="just">
              <a:buNone/>
            </a:pPr>
            <a:endParaRPr lang="fr-FR" sz="2900" b="1" dirty="0">
              <a:latin typeface="Garamond" panose="02020404030301010803" pitchFamily="18" charset="0"/>
            </a:endParaRPr>
          </a:p>
          <a:p>
            <a:pPr marL="0" indent="0" algn="just">
              <a:buNone/>
            </a:pPr>
            <a:r>
              <a:rPr lang="fr-FR" sz="2900" b="1" dirty="0">
                <a:latin typeface="Garamond" panose="02020404030301010803" pitchFamily="18" charset="0"/>
              </a:rPr>
              <a:t>Article 2, paragraphe 2 : </a:t>
            </a:r>
          </a:p>
          <a:p>
            <a:pPr marL="0" indent="0" algn="just">
              <a:buNone/>
            </a:pPr>
            <a:r>
              <a:rPr lang="fr-FR" sz="2900" dirty="0">
                <a:latin typeface="Garamond" panose="02020404030301010803" pitchFamily="18" charset="0"/>
              </a:rPr>
              <a:t>« “organisme génétiquement modifié (OGM)” : un organisme, à l’exception des êtres humains, dont le matériel génétique a été modifié </a:t>
            </a:r>
            <a:r>
              <a:rPr lang="fr-FR" sz="2900" u="sng" dirty="0">
                <a:latin typeface="Garamond" panose="02020404030301010803" pitchFamily="18" charset="0"/>
              </a:rPr>
              <a:t>d’une manière qui ne s’effectue pas </a:t>
            </a:r>
            <a:r>
              <a:rPr lang="fr-FR" sz="2900" dirty="0">
                <a:latin typeface="Garamond" panose="02020404030301010803" pitchFamily="18" charset="0"/>
              </a:rPr>
              <a:t>naturellement par multiplication et/ou par recombinaison naturelle ;</a:t>
            </a:r>
          </a:p>
          <a:p>
            <a:pPr marL="0" indent="0" algn="just">
              <a:buNone/>
            </a:pPr>
            <a:endParaRPr lang="fr-FR" sz="2900" dirty="0">
              <a:latin typeface="Garamond" panose="02020404030301010803" pitchFamily="18" charset="0"/>
            </a:endParaRPr>
          </a:p>
          <a:p>
            <a:pPr algn="just">
              <a:buFont typeface="Arial" panose="020B0604020202020204" pitchFamily="34" charset="0"/>
              <a:buChar char="•"/>
            </a:pPr>
            <a:r>
              <a:rPr lang="fr-FR" sz="2900" b="1" dirty="0">
                <a:latin typeface="Garamond" panose="02020404030301010803" pitchFamily="18" charset="0"/>
              </a:rPr>
              <a:t>Un champ d’application précis et pérenne </a:t>
            </a:r>
          </a:p>
          <a:p>
            <a:pPr marL="0" indent="0" algn="just">
              <a:buNone/>
            </a:pPr>
            <a:endParaRPr lang="fr-FR" sz="2900" b="1" dirty="0">
              <a:latin typeface="Garamond" panose="02020404030301010803" pitchFamily="18" charset="0"/>
            </a:endParaRPr>
          </a:p>
          <a:p>
            <a:pPr marL="0" indent="0" algn="just">
              <a:buNone/>
            </a:pPr>
            <a:r>
              <a:rPr lang="fr-FR" sz="2900" b="1" dirty="0">
                <a:latin typeface="Garamond" panose="02020404030301010803" pitchFamily="18" charset="0"/>
              </a:rPr>
              <a:t>Article 3 premier paragraphe </a:t>
            </a:r>
          </a:p>
          <a:p>
            <a:pPr marL="0" indent="0" algn="just">
              <a:buNone/>
            </a:pPr>
            <a:r>
              <a:rPr lang="fr-FR" sz="2900" dirty="0">
                <a:latin typeface="Garamond" panose="02020404030301010803" pitchFamily="18" charset="0"/>
              </a:rPr>
              <a:t>La directive OGM « ne s’applique pas aux organismes obtenus par les techniques de modification génétique énumérées à l’annexe I B ».</a:t>
            </a:r>
            <a:r>
              <a:rPr lang="fr-FR" sz="2900" b="1" dirty="0">
                <a:latin typeface="Garamond" panose="02020404030301010803" pitchFamily="18" charset="0"/>
              </a:rPr>
              <a:t> </a:t>
            </a:r>
          </a:p>
          <a:p>
            <a:pPr marL="0" indent="0" algn="just">
              <a:buNone/>
            </a:pPr>
            <a:endParaRPr lang="fr-FR" sz="2900" b="1" dirty="0">
              <a:latin typeface="Garamond" panose="02020404030301010803" pitchFamily="18" charset="0"/>
            </a:endParaRPr>
          </a:p>
          <a:p>
            <a:pPr marL="0" indent="0" algn="just">
              <a:buNone/>
            </a:pPr>
            <a:r>
              <a:rPr lang="fr-FR" sz="2900" b="1" dirty="0">
                <a:latin typeface="Garamond" panose="02020404030301010803" pitchFamily="18" charset="0"/>
              </a:rPr>
              <a:t>Annexe I B  : </a:t>
            </a:r>
          </a:p>
          <a:p>
            <a:pPr marL="0" indent="0" algn="just">
              <a:buNone/>
            </a:pPr>
            <a:r>
              <a:rPr lang="fr-FR" sz="2900" dirty="0">
                <a:latin typeface="Garamond" panose="02020404030301010803" pitchFamily="18" charset="0"/>
              </a:rPr>
              <a:t>« Les techniques/méthodes de modification génétique produisant des organismes </a:t>
            </a:r>
            <a:r>
              <a:rPr lang="fr-FR" sz="2900" u="sng" dirty="0">
                <a:latin typeface="Garamond" panose="02020404030301010803" pitchFamily="18" charset="0"/>
              </a:rPr>
              <a:t>à exclure </a:t>
            </a:r>
            <a:r>
              <a:rPr lang="fr-FR" sz="2900" dirty="0">
                <a:latin typeface="Garamond" panose="02020404030301010803" pitchFamily="18" charset="0"/>
              </a:rPr>
              <a:t>du champ d’application de la présente directive sont : (…) (1) </a:t>
            </a:r>
            <a:r>
              <a:rPr lang="fr-FR" sz="2900" u="sng" dirty="0">
                <a:latin typeface="Garamond" panose="02020404030301010803" pitchFamily="18" charset="0"/>
              </a:rPr>
              <a:t>la mutagenèse</a:t>
            </a:r>
            <a:r>
              <a:rPr lang="fr-FR" sz="2900" dirty="0">
                <a:latin typeface="Garamond" panose="02020404030301010803" pitchFamily="18" charset="0"/>
              </a:rPr>
              <a:t> ;</a:t>
            </a:r>
          </a:p>
          <a:p>
            <a:pPr marL="0" indent="0" algn="just">
              <a:buNone/>
            </a:pPr>
            <a:endParaRPr lang="fr-FR" sz="2900" b="1" dirty="0">
              <a:latin typeface="Garamond" panose="02020404030301010803" pitchFamily="18" charset="0"/>
            </a:endParaRPr>
          </a:p>
          <a:p>
            <a:pPr marL="0" indent="0" algn="just">
              <a:buNone/>
            </a:pPr>
            <a:r>
              <a:rPr lang="fr-FR" sz="2900" b="1" dirty="0">
                <a:latin typeface="Garamond" panose="02020404030301010803" pitchFamily="18" charset="0"/>
              </a:rPr>
              <a:t>Considérant 17 </a:t>
            </a:r>
          </a:p>
          <a:p>
            <a:pPr marL="0" indent="0" algn="just">
              <a:buNone/>
            </a:pPr>
            <a:r>
              <a:rPr lang="fr-FR" sz="2900" dirty="0">
                <a:latin typeface="Garamond" panose="02020404030301010803" pitchFamily="18" charset="0"/>
              </a:rPr>
              <a:t>« La présente directive ne devrait </a:t>
            </a:r>
            <a:r>
              <a:rPr lang="fr-FR" sz="2900" u="sng" dirty="0">
                <a:latin typeface="Garamond" panose="02020404030301010803" pitchFamily="18" charset="0"/>
              </a:rPr>
              <a:t>pas s'appliquer </a:t>
            </a:r>
            <a:r>
              <a:rPr lang="fr-FR" sz="2900" dirty="0">
                <a:latin typeface="Garamond" panose="02020404030301010803" pitchFamily="18" charset="0"/>
              </a:rPr>
              <a:t>aux organismes obtenus au moyen de certaines techniques de modification génétique qui ont été </a:t>
            </a:r>
            <a:r>
              <a:rPr lang="fr-FR" sz="2900" u="sng" dirty="0">
                <a:latin typeface="Garamond" panose="02020404030301010803" pitchFamily="18" charset="0"/>
              </a:rPr>
              <a:t>traditionnellement utilisées </a:t>
            </a:r>
            <a:r>
              <a:rPr lang="fr-FR" sz="2900" dirty="0">
                <a:latin typeface="Garamond" panose="02020404030301010803" pitchFamily="18" charset="0"/>
              </a:rPr>
              <a:t>pour diverses applications et </a:t>
            </a:r>
            <a:r>
              <a:rPr lang="fr-FR" sz="2900" u="sng" dirty="0">
                <a:latin typeface="Garamond" panose="02020404030301010803" pitchFamily="18" charset="0"/>
              </a:rPr>
              <a:t>dont la sécurité est avérée depuis longtemps</a:t>
            </a:r>
            <a:r>
              <a:rPr lang="fr-FR" sz="2900" u="sng" dirty="0"/>
              <a:t>  </a:t>
            </a:r>
            <a:endParaRPr lang="fr-FR" sz="2900" dirty="0">
              <a:solidFill>
                <a:srgbClr val="FF0000"/>
              </a:solidFill>
              <a:latin typeface="Garamond" panose="02020404030301010803" pitchFamily="18" charset="0"/>
            </a:endParaRPr>
          </a:p>
          <a:p>
            <a:pPr algn="just">
              <a:buFont typeface="Arial" panose="020B0604020202020204" pitchFamily="34" charset="0"/>
              <a:buChar char="•"/>
            </a:pPr>
            <a:endParaRPr lang="fr-FR" sz="1600" dirty="0">
              <a:solidFill>
                <a:srgbClr val="FF0000"/>
              </a:solidFill>
              <a:latin typeface="Garamond" panose="02020404030301010803" pitchFamily="18" charset="0"/>
            </a:endParaRPr>
          </a:p>
          <a:p>
            <a:endParaRPr lang="fr-FR" dirty="0">
              <a:solidFill>
                <a:srgbClr val="FF0000"/>
              </a:solidFill>
            </a:endParaRPr>
          </a:p>
          <a:p>
            <a:pPr marL="0" indent="0">
              <a:buNone/>
            </a:pPr>
            <a:endParaRPr lang="fr-FR" dirty="0">
              <a:solidFill>
                <a:srgbClr val="FF0000"/>
              </a:solidFill>
            </a:endParaRPr>
          </a:p>
          <a:p>
            <a:endParaRPr lang="fr-FR" dirty="0"/>
          </a:p>
        </p:txBody>
      </p:sp>
    </p:spTree>
    <p:extLst>
      <p:ext uri="{BB962C8B-B14F-4D97-AF65-F5344CB8AC3E}">
        <p14:creationId xmlns:p14="http://schemas.microsoft.com/office/powerpoint/2010/main" val="1940762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1844B2-4A86-424F-9DEF-BD9102FC3BEE}"/>
              </a:ext>
            </a:extLst>
          </p:cNvPr>
          <p:cNvSpPr>
            <a:spLocks noGrp="1"/>
          </p:cNvSpPr>
          <p:nvPr>
            <p:ph type="title"/>
          </p:nvPr>
        </p:nvSpPr>
        <p:spPr>
          <a:xfrm>
            <a:off x="838200" y="365126"/>
            <a:ext cx="10515600" cy="192436"/>
          </a:xfrm>
        </p:spPr>
        <p:txBody>
          <a:bodyPr>
            <a:normAutofit fontScale="90000"/>
          </a:bodyPr>
          <a:lstStyle/>
          <a:p>
            <a:br>
              <a:rPr lang="fr-FR" dirty="0"/>
            </a:br>
            <a:endParaRPr lang="fr-FR" dirty="0"/>
          </a:p>
        </p:txBody>
      </p:sp>
      <p:sp>
        <p:nvSpPr>
          <p:cNvPr id="3" name="Espace réservé du contenu 2">
            <a:extLst>
              <a:ext uri="{FF2B5EF4-FFF2-40B4-BE49-F238E27FC236}">
                <a16:creationId xmlns:a16="http://schemas.microsoft.com/office/drawing/2014/main" id="{C0CD6CD1-F8F3-744F-82FE-040306D33E13}"/>
              </a:ext>
            </a:extLst>
          </p:cNvPr>
          <p:cNvSpPr>
            <a:spLocks noGrp="1"/>
          </p:cNvSpPr>
          <p:nvPr>
            <p:ph idx="1"/>
          </p:nvPr>
        </p:nvSpPr>
        <p:spPr>
          <a:xfrm>
            <a:off x="542693" y="304800"/>
            <a:ext cx="11324187" cy="6553199"/>
          </a:xfrm>
        </p:spPr>
        <p:txBody>
          <a:bodyPr>
            <a:normAutofit/>
          </a:bodyPr>
          <a:lstStyle/>
          <a:p>
            <a:pPr marL="0" indent="0">
              <a:buNone/>
            </a:pPr>
            <a:r>
              <a:rPr lang="fr-FR" sz="2000" b="1" dirty="0">
                <a:solidFill>
                  <a:srgbClr val="FF0000"/>
                </a:solidFill>
                <a:latin typeface="Garamond" panose="02020404030301010803" pitchFamily="18" charset="0"/>
              </a:rPr>
              <a:t>La complexité de la réponse</a:t>
            </a:r>
          </a:p>
          <a:p>
            <a:pPr marL="0" indent="0">
              <a:buNone/>
            </a:pPr>
            <a:endParaRPr lang="fr-FR" sz="2000" b="1" dirty="0">
              <a:solidFill>
                <a:srgbClr val="FF0000"/>
              </a:solidFill>
              <a:latin typeface="Garamond" panose="02020404030301010803" pitchFamily="18" charset="0"/>
            </a:endParaRPr>
          </a:p>
          <a:p>
            <a:r>
              <a:rPr lang="fr-FR" sz="1600" dirty="0">
                <a:latin typeface="Garamond" panose="02020404030301010803" pitchFamily="18" charset="0"/>
              </a:rPr>
              <a:t>Des notions techniques nombreuses</a:t>
            </a:r>
          </a:p>
          <a:p>
            <a:r>
              <a:rPr lang="fr-FR" sz="1600" dirty="0">
                <a:latin typeface="Garamond" panose="02020404030301010803" pitchFamily="18" charset="0"/>
              </a:rPr>
              <a:t>Des notions qui n’ont pas été jusque là interprétées</a:t>
            </a:r>
          </a:p>
          <a:p>
            <a:r>
              <a:rPr lang="fr-FR" sz="1600" dirty="0">
                <a:latin typeface="Garamond" panose="02020404030301010803" pitchFamily="18" charset="0"/>
              </a:rPr>
              <a:t>Des méthodes variées d’interprétation : interprétation littérale versus interprétation téléologique (quant au but et au contexte du texte)</a:t>
            </a:r>
          </a:p>
          <a:p>
            <a:pPr marL="0" indent="0">
              <a:buNone/>
            </a:pPr>
            <a:endParaRPr lang="fr-FR" sz="1600" u="sng" dirty="0">
              <a:solidFill>
                <a:srgbClr val="FF0000"/>
              </a:solidFill>
              <a:latin typeface="Garamond" panose="02020404030301010803" pitchFamily="18" charset="0"/>
            </a:endParaRPr>
          </a:p>
          <a:p>
            <a:pPr marL="0" indent="0">
              <a:buNone/>
            </a:pPr>
            <a:r>
              <a:rPr lang="fr-FR" sz="1600" u="sng" dirty="0">
                <a:solidFill>
                  <a:srgbClr val="FF0000"/>
                </a:solidFill>
                <a:latin typeface="Garamond" panose="02020404030301010803" pitchFamily="18" charset="0"/>
              </a:rPr>
              <a:t>Exemple : la notion de mutagénèse </a:t>
            </a:r>
            <a:r>
              <a:rPr lang="fr-FR" sz="1600" dirty="0">
                <a:solidFill>
                  <a:srgbClr val="FF0000"/>
                </a:solidFill>
                <a:latin typeface="Garamond" panose="02020404030301010803" pitchFamily="18" charset="0"/>
              </a:rPr>
              <a:t>(annexe I B : exclue du champ d’application de la directive) </a:t>
            </a:r>
          </a:p>
          <a:p>
            <a:endParaRPr lang="fr-FR" sz="1600" dirty="0">
              <a:latin typeface="Garamond" panose="02020404030301010803" pitchFamily="18" charset="0"/>
            </a:endParaRPr>
          </a:p>
          <a:p>
            <a:pPr marL="0" indent="0">
              <a:buNone/>
            </a:pPr>
            <a:endParaRPr lang="fr-FR" sz="1600" dirty="0">
              <a:latin typeface="Garamond" panose="02020404030301010803" pitchFamily="18" charset="0"/>
            </a:endParaRPr>
          </a:p>
          <a:p>
            <a:pPr marL="0" indent="0">
              <a:buNone/>
            </a:pPr>
            <a:endParaRPr lang="fr-FR" sz="1600" dirty="0">
              <a:latin typeface="Garamond" panose="02020404030301010803" pitchFamily="18" charset="0"/>
            </a:endParaRPr>
          </a:p>
          <a:p>
            <a:pPr marL="0" indent="0">
              <a:buNone/>
            </a:pPr>
            <a:endParaRPr lang="fr-FR" sz="1600" u="sng" dirty="0">
              <a:latin typeface="Garamond" panose="02020404030301010803" pitchFamily="18" charset="0"/>
            </a:endParaRPr>
          </a:p>
          <a:p>
            <a:pPr marL="0" indent="0">
              <a:buNone/>
            </a:pPr>
            <a:endParaRPr lang="fr-FR" u="sng" dirty="0"/>
          </a:p>
        </p:txBody>
      </p:sp>
      <p:graphicFrame>
        <p:nvGraphicFramePr>
          <p:cNvPr id="5" name="Diagramme 4">
            <a:extLst>
              <a:ext uri="{FF2B5EF4-FFF2-40B4-BE49-F238E27FC236}">
                <a16:creationId xmlns:a16="http://schemas.microsoft.com/office/drawing/2014/main" id="{8618D811-57D0-044F-B0CA-38A8901392B0}"/>
              </a:ext>
            </a:extLst>
          </p:cNvPr>
          <p:cNvGraphicFramePr/>
          <p:nvPr>
            <p:extLst>
              <p:ext uri="{D42A27DB-BD31-4B8C-83A1-F6EECF244321}">
                <p14:modId xmlns:p14="http://schemas.microsoft.com/office/powerpoint/2010/main" val="142403533"/>
              </p:ext>
            </p:extLst>
          </p:nvPr>
        </p:nvGraphicFramePr>
        <p:xfrm>
          <a:off x="654204" y="3025699"/>
          <a:ext cx="9404195" cy="22005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8490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29C469-B7A5-924B-8167-61483199B2C9}"/>
              </a:ext>
            </a:extLst>
          </p:cNvPr>
          <p:cNvSpPr>
            <a:spLocks noGrp="1"/>
          </p:cNvSpPr>
          <p:nvPr>
            <p:ph type="title"/>
          </p:nvPr>
        </p:nvSpPr>
        <p:spPr>
          <a:xfrm>
            <a:off x="297366" y="365125"/>
            <a:ext cx="11056434" cy="58621"/>
          </a:xfrm>
        </p:spPr>
        <p:txBody>
          <a:bodyPr>
            <a:normAutofit fontScale="90000"/>
          </a:bodyPr>
          <a:lstStyle/>
          <a:p>
            <a:endParaRPr lang="fr-FR" dirty="0"/>
          </a:p>
        </p:txBody>
      </p:sp>
      <p:sp>
        <p:nvSpPr>
          <p:cNvPr id="3" name="Espace réservé du contenu 2">
            <a:extLst>
              <a:ext uri="{FF2B5EF4-FFF2-40B4-BE49-F238E27FC236}">
                <a16:creationId xmlns:a16="http://schemas.microsoft.com/office/drawing/2014/main" id="{EE50E34E-9A57-B14C-B7BA-4A6B91E7DC0C}"/>
              </a:ext>
            </a:extLst>
          </p:cNvPr>
          <p:cNvSpPr>
            <a:spLocks noGrp="1"/>
          </p:cNvSpPr>
          <p:nvPr>
            <p:ph idx="1"/>
          </p:nvPr>
        </p:nvSpPr>
        <p:spPr>
          <a:xfrm>
            <a:off x="765717" y="365125"/>
            <a:ext cx="10588083" cy="5811838"/>
          </a:xfrm>
        </p:spPr>
        <p:txBody>
          <a:bodyPr>
            <a:normAutofit/>
          </a:bodyPr>
          <a:lstStyle/>
          <a:p>
            <a:pPr marL="0" indent="0" algn="just">
              <a:buNone/>
            </a:pPr>
            <a:r>
              <a:rPr lang="fr-FR" sz="2000" b="1" dirty="0">
                <a:solidFill>
                  <a:srgbClr val="FF0000"/>
                </a:solidFill>
                <a:latin typeface="Garamond" panose="02020404030301010803" pitchFamily="18" charset="0"/>
              </a:rPr>
              <a:t>La réponse non « abstentionniste » de la Cour (25 juillet 2018)</a:t>
            </a:r>
          </a:p>
          <a:p>
            <a:pPr marL="0" indent="0" algn="just">
              <a:buNone/>
            </a:pPr>
            <a:endParaRPr lang="fr-FR" sz="2000" b="1" dirty="0">
              <a:solidFill>
                <a:srgbClr val="FF0000"/>
              </a:solidFill>
              <a:latin typeface="Garamond" panose="02020404030301010803" pitchFamily="18" charset="0"/>
            </a:endParaRPr>
          </a:p>
          <a:p>
            <a:pPr algn="just">
              <a:buFontTx/>
              <a:buChar char="-"/>
            </a:pPr>
            <a:r>
              <a:rPr lang="fr-FR" sz="2000" dirty="0">
                <a:latin typeface="Garamond" panose="02020404030301010803" pitchFamily="18" charset="0"/>
              </a:rPr>
              <a:t>oui, les organismes obtenus par </a:t>
            </a:r>
            <a:r>
              <a:rPr lang="fr-FR" sz="2000" dirty="0" err="1">
                <a:latin typeface="Garamond" panose="02020404030301010803" pitchFamily="18" charset="0"/>
              </a:rPr>
              <a:t>mutagénèse</a:t>
            </a:r>
            <a:r>
              <a:rPr lang="fr-FR" sz="2000" dirty="0">
                <a:latin typeface="Garamond" panose="02020404030301010803" pitchFamily="18" charset="0"/>
              </a:rPr>
              <a:t> dirigée sont des OGM </a:t>
            </a:r>
          </a:p>
          <a:p>
            <a:pPr algn="just">
              <a:buFontTx/>
              <a:buChar char="-"/>
            </a:pPr>
            <a:r>
              <a:rPr lang="fr-FR" sz="2000" dirty="0">
                <a:latin typeface="Garamond" panose="02020404030301010803" pitchFamily="18" charset="0"/>
              </a:rPr>
              <a:t>oui, ils sont couverts par la directive 2001/18 et ne peuvent bénéficier de l’exemption dédiée à la mutagénèse </a:t>
            </a:r>
          </a:p>
          <a:p>
            <a:pPr algn="just">
              <a:buFontTx/>
              <a:buChar char="-"/>
            </a:pPr>
            <a:r>
              <a:rPr lang="fr-FR" sz="2000" dirty="0">
                <a:latin typeface="Garamond" panose="02020404030301010803" pitchFamily="18" charset="0"/>
              </a:rPr>
              <a:t>Non la directive ne viole pas le principe de précaution.</a:t>
            </a:r>
          </a:p>
          <a:p>
            <a:pPr marL="0" indent="0" algn="just">
              <a:buNone/>
            </a:pPr>
            <a:endParaRPr lang="fr-FR" sz="2000" dirty="0">
              <a:latin typeface="Garamond" panose="02020404030301010803" pitchFamily="18" charset="0"/>
            </a:endParaRPr>
          </a:p>
          <a:p>
            <a:pPr marL="0" indent="0" algn="just">
              <a:buNone/>
            </a:pPr>
            <a:r>
              <a:rPr lang="fr-FR" sz="2000" dirty="0">
                <a:latin typeface="Garamond" panose="02020404030301010803" pitchFamily="18" charset="0"/>
              </a:rPr>
              <a:t>	Réponse très différente de la position que lui proposait l’Avocat général. </a:t>
            </a:r>
          </a:p>
          <a:p>
            <a:pPr marL="0" indent="0" algn="just">
              <a:buNone/>
            </a:pPr>
            <a:r>
              <a:rPr lang="fr-FR" sz="2000" dirty="0">
                <a:latin typeface="Garamond" panose="02020404030301010803" pitchFamily="18" charset="0"/>
              </a:rPr>
              <a:t>	Elle a au contraire suivi le requérantes, les gouvernements français et néerlandais et, d’une 	certaine manière le gouvernement suédois </a:t>
            </a:r>
          </a:p>
          <a:p>
            <a:pPr marL="0" indent="0" algn="just">
              <a:buNone/>
            </a:pPr>
            <a:r>
              <a:rPr lang="fr-FR" sz="2000" dirty="0">
                <a:latin typeface="Garamond" panose="02020404030301010803" pitchFamily="18" charset="0"/>
              </a:rPr>
              <a:t>	Il convient de distinguer les techniques de mutagénèse selon leur niveau de sécurité. </a:t>
            </a:r>
          </a:p>
          <a:p>
            <a:pPr marL="0" indent="0" algn="just">
              <a:buNone/>
            </a:pPr>
            <a:r>
              <a:rPr lang="fr-FR" sz="2000" dirty="0">
                <a:latin typeface="Garamond" panose="02020404030301010803" pitchFamily="18" charset="0"/>
              </a:rPr>
              <a:t>	L’exemption de la mutagénèse ne pouvait valoir que pour les seules techniques « essayées et 	testées », et donc sans danger, en 2001.</a:t>
            </a:r>
          </a:p>
          <a:p>
            <a:pPr marL="0" indent="0">
              <a:buNone/>
            </a:pPr>
            <a:endParaRPr lang="fr-FR" dirty="0"/>
          </a:p>
        </p:txBody>
      </p:sp>
      <p:sp>
        <p:nvSpPr>
          <p:cNvPr id="4" name="Flèche vers la droite 3">
            <a:extLst>
              <a:ext uri="{FF2B5EF4-FFF2-40B4-BE49-F238E27FC236}">
                <a16:creationId xmlns:a16="http://schemas.microsoft.com/office/drawing/2014/main" id="{4DCDEEE6-F187-0341-ADBC-4E10E5C015A4}"/>
              </a:ext>
            </a:extLst>
          </p:cNvPr>
          <p:cNvSpPr/>
          <p:nvPr/>
        </p:nvSpPr>
        <p:spPr>
          <a:xfrm>
            <a:off x="884664" y="2890064"/>
            <a:ext cx="542692" cy="410290"/>
          </a:xfrm>
          <a:prstGeom prst="rightArrow">
            <a:avLst>
              <a:gd name="adj1" fmla="val 50000"/>
              <a:gd name="adj2" fmla="val 680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720143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A421F3-6F15-5146-8C6F-807B65F15DAD}"/>
              </a:ext>
            </a:extLst>
          </p:cNvPr>
          <p:cNvSpPr>
            <a:spLocks noGrp="1"/>
          </p:cNvSpPr>
          <p:nvPr>
            <p:ph type="title"/>
          </p:nvPr>
        </p:nvSpPr>
        <p:spPr>
          <a:xfrm flipV="1">
            <a:off x="683941" y="297366"/>
            <a:ext cx="10669859" cy="67759"/>
          </a:xfrm>
        </p:spPr>
        <p:txBody>
          <a:bodyPr>
            <a:normAutofit fontScale="90000"/>
          </a:bodyPr>
          <a:lstStyle/>
          <a:p>
            <a:endParaRPr lang="fr-FR" dirty="0"/>
          </a:p>
        </p:txBody>
      </p:sp>
      <p:sp>
        <p:nvSpPr>
          <p:cNvPr id="3" name="Espace réservé du contenu 2">
            <a:extLst>
              <a:ext uri="{FF2B5EF4-FFF2-40B4-BE49-F238E27FC236}">
                <a16:creationId xmlns:a16="http://schemas.microsoft.com/office/drawing/2014/main" id="{888B9AB6-70E9-CC47-8A42-630FA55F28A1}"/>
              </a:ext>
            </a:extLst>
          </p:cNvPr>
          <p:cNvSpPr>
            <a:spLocks noGrp="1"/>
          </p:cNvSpPr>
          <p:nvPr>
            <p:ph idx="1"/>
          </p:nvPr>
        </p:nvSpPr>
        <p:spPr>
          <a:xfrm>
            <a:off x="401444" y="468350"/>
            <a:ext cx="10952356" cy="6319025"/>
          </a:xfrm>
        </p:spPr>
        <p:txBody>
          <a:bodyPr>
            <a:normAutofit fontScale="32500" lnSpcReduction="20000"/>
          </a:bodyPr>
          <a:lstStyle/>
          <a:p>
            <a:pPr marL="0" indent="0" algn="just">
              <a:buNone/>
            </a:pPr>
            <a:r>
              <a:rPr lang="fr-FR" sz="8000" b="1" dirty="0">
                <a:solidFill>
                  <a:srgbClr val="FF0000"/>
                </a:solidFill>
                <a:latin typeface="Garamond" panose="02020404030301010803" pitchFamily="18" charset="0"/>
              </a:rPr>
              <a:t>Appréciation de la réponse</a:t>
            </a:r>
          </a:p>
          <a:p>
            <a:pPr marL="0" indent="0" algn="just">
              <a:buNone/>
            </a:pPr>
            <a:endParaRPr lang="fr-FR" b="1" u="sng" dirty="0">
              <a:latin typeface="Garamond" panose="02020404030301010803" pitchFamily="18" charset="0"/>
            </a:endParaRPr>
          </a:p>
          <a:p>
            <a:pPr marL="0" indent="0" algn="just">
              <a:buNone/>
            </a:pPr>
            <a:r>
              <a:rPr lang="fr-FR" sz="6400" b="1" dirty="0">
                <a:latin typeface="Garamond" panose="02020404030301010803" pitchFamily="18" charset="0"/>
              </a:rPr>
              <a:t>1/ Réponse convaincante </a:t>
            </a:r>
          </a:p>
          <a:p>
            <a:pPr marL="0" indent="0" algn="just">
              <a:buNone/>
            </a:pPr>
            <a:r>
              <a:rPr lang="fr-FR" sz="6400" dirty="0">
                <a:latin typeface="Garamond" panose="02020404030301010803" pitchFamily="18" charset="0"/>
              </a:rPr>
              <a:t>L’intention du législateur est clair : le considérant 17 explique que seuls les techniques traditionnellement utilisées sont exemptées. </a:t>
            </a:r>
          </a:p>
          <a:p>
            <a:pPr marL="0" indent="0" algn="just">
              <a:buNone/>
            </a:pPr>
            <a:endParaRPr lang="fr-FR" sz="6400" dirty="0">
              <a:latin typeface="Garamond" panose="02020404030301010803" pitchFamily="18" charset="0"/>
            </a:endParaRPr>
          </a:p>
          <a:p>
            <a:pPr marL="0" indent="0" algn="just">
              <a:buNone/>
            </a:pPr>
            <a:r>
              <a:rPr lang="fr-FR" sz="6400" b="1" dirty="0">
                <a:latin typeface="Garamond" panose="02020404030301010803" pitchFamily="18" charset="0"/>
              </a:rPr>
              <a:t>2/ Réponse imprécise à certains endroits</a:t>
            </a:r>
          </a:p>
          <a:p>
            <a:pPr marL="0" indent="0" algn="just">
              <a:buNone/>
            </a:pPr>
            <a:endParaRPr lang="fr-FR" sz="6400" dirty="0">
              <a:latin typeface="Garamond" panose="02020404030301010803" pitchFamily="18" charset="0"/>
            </a:endParaRPr>
          </a:p>
          <a:p>
            <a:pPr marL="0" indent="0" algn="just">
              <a:buNone/>
            </a:pPr>
            <a:r>
              <a:rPr lang="fr-FR" sz="6400" dirty="0">
                <a:latin typeface="Garamond" panose="02020404030301010803" pitchFamily="18" charset="0"/>
              </a:rPr>
              <a:t>Exemple : l’appréciation des critères de l’exemption. Plus particulièrement celui de sécurité avérée</a:t>
            </a:r>
          </a:p>
          <a:p>
            <a:pPr marL="0" indent="0" algn="just">
              <a:buNone/>
            </a:pPr>
            <a:endParaRPr lang="fr-FR" sz="6400" dirty="0">
              <a:latin typeface="Garamond" panose="02020404030301010803" pitchFamily="18" charset="0"/>
            </a:endParaRPr>
          </a:p>
          <a:p>
            <a:pPr marL="0" indent="0" algn="just">
              <a:buNone/>
            </a:pPr>
            <a:r>
              <a:rPr lang="fr-FR" sz="6400" dirty="0">
                <a:latin typeface="Garamond" panose="02020404030301010803" pitchFamily="18" charset="0"/>
              </a:rPr>
              <a:t>« </a:t>
            </a:r>
            <a:r>
              <a:rPr lang="fr-FR" sz="6400" i="1" dirty="0">
                <a:latin typeface="Garamond" panose="02020404030301010803" pitchFamily="18" charset="0"/>
              </a:rPr>
              <a:t>On dit parfois, et ce n’est sans doute pas tout à fait un compliment, que réunir deux avocats dans la même pièce implique de devoir faire avec trois opinions juridiques différentes. On ne risque toutefois guère de se tromper en supposant qu’avec un critère ainsi formulé, il en irait rapidement de même pour les scientifiques (biologistes)</a:t>
            </a:r>
            <a:r>
              <a:rPr lang="fr-FR" sz="6400" dirty="0">
                <a:latin typeface="Garamond" panose="02020404030301010803" pitchFamily="18" charset="0"/>
              </a:rPr>
              <a:t> » (conclusions de l’Avocat général). </a:t>
            </a:r>
          </a:p>
          <a:p>
            <a:pPr marL="0" indent="0" algn="just">
              <a:buNone/>
            </a:pPr>
            <a:endParaRPr lang="fr-FR" sz="6400" dirty="0">
              <a:latin typeface="Garamond" panose="02020404030301010803" pitchFamily="18" charset="0"/>
            </a:endParaRPr>
          </a:p>
          <a:p>
            <a:pPr marL="0" indent="0" algn="just">
              <a:buNone/>
            </a:pPr>
            <a:r>
              <a:rPr lang="fr-FR" sz="6400" dirty="0">
                <a:latin typeface="Garamond" panose="02020404030301010803" pitchFamily="18" charset="0"/>
              </a:rPr>
              <a:t>Indication méthodologique : la Cour se fonde, de manière principale, sur ce qui est avancé par la juridiction de renvoi, qui, en l’espèce,  avait estimé que les risques sont en partie similaires à ceux qui pourraient résulter de semences issues de la </a:t>
            </a:r>
            <a:r>
              <a:rPr lang="fr-FR" sz="6400" dirty="0" err="1">
                <a:latin typeface="Garamond" panose="02020404030301010803" pitchFamily="18" charset="0"/>
              </a:rPr>
              <a:t>transgenèse</a:t>
            </a:r>
            <a:r>
              <a:rPr lang="fr-FR" sz="6400" dirty="0">
                <a:latin typeface="Garamond" panose="02020404030301010803" pitchFamily="18" charset="0"/>
              </a:rPr>
              <a:t>.</a:t>
            </a:r>
          </a:p>
          <a:p>
            <a:pPr marL="0" indent="0" algn="just">
              <a:buNone/>
            </a:pPr>
            <a:r>
              <a:rPr lang="fr-FR" sz="6400" dirty="0">
                <a:latin typeface="Garamond" panose="02020404030301010803" pitchFamily="18" charset="0"/>
              </a:rPr>
              <a:t>Que faire si une autre juridiction en Europe considère que telle ou telle technique d’édition du génome présente une sécurité avérée ?</a:t>
            </a:r>
            <a:endParaRPr lang="fr-FR" sz="6400" i="1" dirty="0">
              <a:latin typeface="Garamond" panose="02020404030301010803" pitchFamily="18" charset="0"/>
            </a:endParaRPr>
          </a:p>
          <a:p>
            <a:pPr marL="0" indent="0" algn="just">
              <a:buNone/>
            </a:pPr>
            <a:endParaRPr lang="fr-FR" sz="4300" b="1" dirty="0">
              <a:latin typeface="Garamond" panose="02020404030301010803" pitchFamily="18" charset="0"/>
            </a:endParaRPr>
          </a:p>
          <a:p>
            <a:pPr marL="0" indent="0">
              <a:buNone/>
            </a:pPr>
            <a:endParaRPr lang="fr-FR" dirty="0">
              <a:latin typeface="Garamond" panose="02020404030301010803" pitchFamily="18" charset="0"/>
            </a:endParaRPr>
          </a:p>
          <a:p>
            <a:pPr marL="0" indent="0">
              <a:buNone/>
            </a:pPr>
            <a:endParaRPr lang="fr-FR" b="1" dirty="0">
              <a:latin typeface="Garamond" panose="02020404030301010803" pitchFamily="18" charset="0"/>
            </a:endParaRPr>
          </a:p>
          <a:p>
            <a:pPr marL="0" indent="0">
              <a:buNone/>
            </a:pPr>
            <a:endParaRPr lang="fr-FR" dirty="0">
              <a:latin typeface="Garamond" panose="02020404030301010803" pitchFamily="18" charset="0"/>
            </a:endParaRPr>
          </a:p>
          <a:p>
            <a:pPr marL="0" indent="0">
              <a:buNone/>
            </a:pPr>
            <a:endParaRPr lang="fr-FR" dirty="0">
              <a:latin typeface="Garamond" panose="02020404030301010803" pitchFamily="18" charset="0"/>
            </a:endParaRPr>
          </a:p>
        </p:txBody>
      </p:sp>
    </p:spTree>
    <p:extLst>
      <p:ext uri="{BB962C8B-B14F-4D97-AF65-F5344CB8AC3E}">
        <p14:creationId xmlns:p14="http://schemas.microsoft.com/office/powerpoint/2010/main" val="32189208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614965-586E-804A-B109-8EAB4031374B}"/>
              </a:ext>
            </a:extLst>
          </p:cNvPr>
          <p:cNvSpPr>
            <a:spLocks noGrp="1"/>
          </p:cNvSpPr>
          <p:nvPr>
            <p:ph type="title"/>
          </p:nvPr>
        </p:nvSpPr>
        <p:spPr>
          <a:xfrm>
            <a:off x="602166" y="335390"/>
            <a:ext cx="10632687" cy="214738"/>
          </a:xfrm>
        </p:spPr>
        <p:txBody>
          <a:bodyPr>
            <a:normAutofit fontScale="90000"/>
          </a:bodyPr>
          <a:lstStyle/>
          <a:p>
            <a:endParaRPr lang="fr-FR" dirty="0"/>
          </a:p>
        </p:txBody>
      </p:sp>
      <p:sp>
        <p:nvSpPr>
          <p:cNvPr id="3" name="Espace réservé du contenu 2">
            <a:extLst>
              <a:ext uri="{FF2B5EF4-FFF2-40B4-BE49-F238E27FC236}">
                <a16:creationId xmlns:a16="http://schemas.microsoft.com/office/drawing/2014/main" id="{E2E690C7-47F1-3246-A92F-883D76D3108E}"/>
              </a:ext>
            </a:extLst>
          </p:cNvPr>
          <p:cNvSpPr>
            <a:spLocks noGrp="1"/>
          </p:cNvSpPr>
          <p:nvPr>
            <p:ph idx="1"/>
          </p:nvPr>
        </p:nvSpPr>
        <p:spPr>
          <a:xfrm>
            <a:off x="110668" y="206712"/>
            <a:ext cx="11124185" cy="6651289"/>
          </a:xfrm>
        </p:spPr>
        <p:txBody>
          <a:bodyPr>
            <a:normAutofit/>
          </a:bodyPr>
          <a:lstStyle/>
          <a:p>
            <a:pPr marL="0" indent="0" algn="just">
              <a:buNone/>
            </a:pPr>
            <a:r>
              <a:rPr lang="fr-FR" sz="1600" b="1" dirty="0">
                <a:latin typeface="Garamond" panose="02020404030301010803" pitchFamily="18" charset="0"/>
              </a:rPr>
              <a:t>3/ </a:t>
            </a:r>
            <a:r>
              <a:rPr lang="fr-FR" sz="2000" b="1" dirty="0">
                <a:latin typeface="Garamond" panose="02020404030301010803" pitchFamily="18" charset="0"/>
              </a:rPr>
              <a:t>Réponse radicale </a:t>
            </a:r>
          </a:p>
          <a:p>
            <a:pPr marL="0" indent="0" algn="just">
              <a:buNone/>
            </a:pPr>
            <a:r>
              <a:rPr lang="fr-FR" sz="2000" b="1" dirty="0">
                <a:latin typeface="Garamond" panose="02020404030301010803" pitchFamily="18" charset="0"/>
              </a:rPr>
              <a:t> La Cour tranche un débat intense et opère un choix radical.</a:t>
            </a:r>
          </a:p>
          <a:p>
            <a:pPr marL="0" indent="0" algn="just">
              <a:buNone/>
            </a:pPr>
            <a:endParaRPr lang="fr-FR" sz="2000" b="1" dirty="0">
              <a:latin typeface="Garamond" panose="02020404030301010803" pitchFamily="18" charset="0"/>
            </a:endParaRPr>
          </a:p>
          <a:p>
            <a:pPr marL="0" indent="0" algn="just">
              <a:buNone/>
            </a:pPr>
            <a:r>
              <a:rPr lang="fr-FR" sz="2000" b="1" dirty="0">
                <a:latin typeface="Garamond" panose="02020404030301010803" pitchFamily="18" charset="0"/>
              </a:rPr>
              <a:t> La Cour fait ici, comme elle a déjà eu l’occasion de le faire dans le domaine de la biotechnologie, « un choix, un authentique acte de volonté » (S. </a:t>
            </a:r>
            <a:r>
              <a:rPr lang="fr-FR" sz="2000" b="1" dirty="0" err="1">
                <a:latin typeface="Garamond" panose="02020404030301010803" pitchFamily="18" charset="0"/>
              </a:rPr>
              <a:t>Hennette-Vauchez</a:t>
            </a:r>
            <a:r>
              <a:rPr lang="fr-FR" sz="2000" b="1" dirty="0">
                <a:latin typeface="Garamond" panose="02020404030301010803" pitchFamily="18" charset="0"/>
              </a:rPr>
              <a:t>).</a:t>
            </a:r>
          </a:p>
          <a:p>
            <a:pPr marL="0" indent="0" algn="just">
              <a:buNone/>
            </a:pPr>
            <a:r>
              <a:rPr lang="fr-FR" sz="2000" dirty="0">
                <a:latin typeface="Garamond" panose="02020404030301010803" pitchFamily="18" charset="0"/>
              </a:rPr>
              <a:t> Les techniques d’édition du génome sont désormais soumises aux dispositions de la directive 2001/18 et à ses exigences de traçabilité, d’information et d’étiquetage ainsi que d’évaluation et d’autorisation </a:t>
            </a:r>
          </a:p>
          <a:p>
            <a:pPr marL="0" indent="0" algn="just">
              <a:buNone/>
            </a:pPr>
            <a:r>
              <a:rPr lang="fr-FR" sz="2000" dirty="0">
                <a:latin typeface="Garamond" panose="02020404030301010803" pitchFamily="18" charset="0"/>
              </a:rPr>
              <a:t>…. ce qui pourrait préempter notablement leur avenir sur le territoire européen ?</a:t>
            </a:r>
          </a:p>
          <a:p>
            <a:pPr marL="0" indent="0">
              <a:buNone/>
            </a:pPr>
            <a:endParaRPr lang="fr-FR" dirty="0"/>
          </a:p>
        </p:txBody>
      </p:sp>
      <p:graphicFrame>
        <p:nvGraphicFramePr>
          <p:cNvPr id="5" name="Diagramme 4">
            <a:extLst>
              <a:ext uri="{FF2B5EF4-FFF2-40B4-BE49-F238E27FC236}">
                <a16:creationId xmlns:a16="http://schemas.microsoft.com/office/drawing/2014/main" id="{2BB45C97-985E-F647-894E-303440793A2F}"/>
              </a:ext>
            </a:extLst>
          </p:cNvPr>
          <p:cNvGraphicFramePr/>
          <p:nvPr>
            <p:extLst>
              <p:ext uri="{D42A27DB-BD31-4B8C-83A1-F6EECF244321}">
                <p14:modId xmlns:p14="http://schemas.microsoft.com/office/powerpoint/2010/main" val="1439922555"/>
              </p:ext>
            </p:extLst>
          </p:nvPr>
        </p:nvGraphicFramePr>
        <p:xfrm>
          <a:off x="1767417" y="3323167"/>
          <a:ext cx="7522787" cy="33281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21084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0F3B1D-A13F-D64B-BC76-88183DA14F98}"/>
              </a:ext>
            </a:extLst>
          </p:cNvPr>
          <p:cNvSpPr>
            <a:spLocks noGrp="1"/>
          </p:cNvSpPr>
          <p:nvPr>
            <p:ph type="title"/>
          </p:nvPr>
        </p:nvSpPr>
        <p:spPr>
          <a:xfrm>
            <a:off x="293981" y="152870"/>
            <a:ext cx="11077223" cy="3084453"/>
          </a:xfrm>
        </p:spPr>
        <p:txBody>
          <a:bodyPr>
            <a:normAutofit/>
          </a:bodyPr>
          <a:lstStyle/>
          <a:p>
            <a:pPr marL="0" indent="0" algn="just">
              <a:buNone/>
            </a:pPr>
            <a:r>
              <a:rPr lang="fr-FR" sz="2200" dirty="0">
                <a:latin typeface="Garamond" panose="02020404030301010803" pitchFamily="18" charset="0"/>
              </a:rPr>
              <a:t>Le droit compris international et européen de la bioéthique n'est pas uniquement la formalisation d’un équilibre entre des valeurs préexistantes dans chaque Etat, équilibre d’ailleurs souvent impossible tant les valeurs divergent.  </a:t>
            </a:r>
            <a:r>
              <a:rPr lang="fr-FR" sz="2200">
                <a:latin typeface="Garamond" panose="02020404030301010803" pitchFamily="18" charset="0"/>
              </a:rPr>
              <a:t>Il </a:t>
            </a:r>
            <a:r>
              <a:rPr lang="fr-FR" sz="2200" dirty="0">
                <a:latin typeface="Garamond" panose="02020404030301010803" pitchFamily="18" charset="0"/>
              </a:rPr>
              <a:t>participe également par lui-même à la constitution de ces équilibres et a des effets sur la manière de vivre et de se représenter la vie en Europe.  </a:t>
            </a:r>
            <a:br>
              <a:rPr lang="fr-FR" sz="2200">
                <a:latin typeface="Garamond" panose="02020404030301010803" pitchFamily="18" charset="0"/>
              </a:rPr>
            </a:br>
            <a:br>
              <a:rPr lang="fr-FR" sz="2200">
                <a:latin typeface="Garamond" panose="02020404030301010803" pitchFamily="18" charset="0"/>
              </a:rPr>
            </a:br>
            <a:r>
              <a:rPr lang="fr-FR" sz="2200" b="1">
                <a:latin typeface="Garamond" panose="02020404030301010803" pitchFamily="18" charset="0"/>
              </a:rPr>
              <a:t>Il </a:t>
            </a:r>
            <a:r>
              <a:rPr lang="fr-FR" sz="2200" b="1" dirty="0">
                <a:latin typeface="Garamond" panose="02020404030301010803" pitchFamily="18" charset="0"/>
              </a:rPr>
              <a:t>comprend - en son sein et selon ses propres formes - des concepts éthiques  </a:t>
            </a:r>
            <a:r>
              <a:rPr lang="fr-FR" sz="2200" dirty="0">
                <a:latin typeface="Garamond" panose="02020404030301010803" pitchFamily="18" charset="0"/>
              </a:rPr>
              <a:t>qui informent nos vies.</a:t>
            </a:r>
            <a:endParaRPr lang="fr-FR" sz="2200" dirty="0"/>
          </a:p>
        </p:txBody>
      </p:sp>
      <p:sp>
        <p:nvSpPr>
          <p:cNvPr id="3" name="Espace réservé du contenu 2">
            <a:extLst>
              <a:ext uri="{FF2B5EF4-FFF2-40B4-BE49-F238E27FC236}">
                <a16:creationId xmlns:a16="http://schemas.microsoft.com/office/drawing/2014/main" id="{24783CA7-981C-E344-807D-E76FCF557FEA}"/>
              </a:ext>
            </a:extLst>
          </p:cNvPr>
          <p:cNvSpPr>
            <a:spLocks noGrp="1"/>
          </p:cNvSpPr>
          <p:nvPr>
            <p:ph idx="1"/>
          </p:nvPr>
        </p:nvSpPr>
        <p:spPr>
          <a:xfrm>
            <a:off x="84373" y="2889251"/>
            <a:ext cx="11649016" cy="3636380"/>
          </a:xfrm>
        </p:spPr>
        <p:txBody>
          <a:bodyPr>
            <a:normAutofit/>
          </a:bodyPr>
          <a:lstStyle/>
          <a:p>
            <a:pPr marL="0" indent="0" algn="ctr">
              <a:buNone/>
            </a:pPr>
            <a:r>
              <a:rPr lang="fr-FR" sz="2400" b="1" dirty="0">
                <a:latin typeface="Garamond" panose="02020404030301010803" pitchFamily="18" charset="0"/>
              </a:rPr>
              <a:t>Merci pour votre attention</a:t>
            </a:r>
          </a:p>
          <a:p>
            <a:pPr marL="0" indent="0" algn="ctr">
              <a:buNone/>
            </a:pPr>
            <a:r>
              <a:rPr lang="fr-FR" sz="2400" dirty="0">
                <a:latin typeface="Garamond" panose="02020404030301010803" pitchFamily="18" charset="0"/>
                <a:hlinkClick r:id="rId2"/>
              </a:rPr>
              <a:t>estelle.brosset@univ-amu.fr</a:t>
            </a:r>
            <a:endParaRPr lang="fr-FR" sz="2400" dirty="0">
              <a:latin typeface="Garamond" panose="02020404030301010803" pitchFamily="18" charset="0"/>
            </a:endParaRPr>
          </a:p>
          <a:p>
            <a:pPr marL="0" indent="0" algn="just">
              <a:buNone/>
            </a:pPr>
            <a:endParaRPr lang="fr-FR" sz="2400" dirty="0">
              <a:latin typeface="Garamond" panose="02020404030301010803" pitchFamily="18" charset="0"/>
            </a:endParaRPr>
          </a:p>
          <a:p>
            <a:pPr marL="0" indent="0" algn="just">
              <a:buNone/>
            </a:pPr>
            <a:r>
              <a:rPr lang="fr-FR" sz="2000" dirty="0">
                <a:latin typeface="Garamond" panose="02020404030301010803" pitchFamily="18" charset="0"/>
              </a:rPr>
              <a:t>E. </a:t>
            </a:r>
            <a:r>
              <a:rPr lang="fr-FR" sz="2000" dirty="0" err="1">
                <a:latin typeface="Garamond" panose="02020404030301010803" pitchFamily="18" charset="0"/>
              </a:rPr>
              <a:t>Brosset</a:t>
            </a:r>
            <a:r>
              <a:rPr lang="fr-FR" sz="2000" dirty="0">
                <a:latin typeface="Garamond" panose="02020404030301010803" pitchFamily="18" charset="0"/>
              </a:rPr>
              <a:t> et C. Noiville, Les nouvelles techniques d’édition du génome donnent-elles naissance à des OGM couverts par la directive 2001/18 : la Cour de justice de l’Union dit deux fois oui, </a:t>
            </a:r>
            <a:r>
              <a:rPr lang="fr-FR" sz="2000" i="1" dirty="0">
                <a:latin typeface="Garamond" panose="02020404030301010803" pitchFamily="18" charset="0"/>
              </a:rPr>
              <a:t>Cahier de droit, sciences et technologies</a:t>
            </a:r>
            <a:r>
              <a:rPr lang="fr-FR" sz="2000" dirty="0">
                <a:latin typeface="Garamond" panose="02020404030301010803" pitchFamily="18" charset="0"/>
              </a:rPr>
              <a:t>, n° 8, 2018, en open </a:t>
            </a:r>
            <a:r>
              <a:rPr lang="fr-FR" sz="2000" dirty="0" err="1">
                <a:latin typeface="Garamond" panose="02020404030301010803" pitchFamily="18" charset="0"/>
              </a:rPr>
              <a:t>access</a:t>
            </a:r>
            <a:r>
              <a:rPr lang="fr-FR" sz="2000" dirty="0">
                <a:latin typeface="Garamond" panose="02020404030301010803" pitchFamily="18" charset="0"/>
              </a:rPr>
              <a:t> : </a:t>
            </a:r>
            <a:r>
              <a:rPr lang="fr-FR" sz="2000" dirty="0">
                <a:latin typeface="Garamond" panose="02020404030301010803" pitchFamily="18" charset="0"/>
                <a:hlinkClick r:id="rId3"/>
              </a:rPr>
              <a:t>https://</a:t>
            </a:r>
            <a:r>
              <a:rPr lang="fr-FR" sz="2000" dirty="0" err="1">
                <a:latin typeface="Garamond" panose="02020404030301010803" pitchFamily="18" charset="0"/>
                <a:hlinkClick r:id="rId3"/>
              </a:rPr>
              <a:t>journals.openedition.org</a:t>
            </a:r>
            <a:r>
              <a:rPr lang="fr-FR" sz="2000" dirty="0">
                <a:latin typeface="Garamond" panose="02020404030301010803" pitchFamily="18" charset="0"/>
                <a:hlinkClick r:id="rId3"/>
              </a:rPr>
              <a:t>/cdst/</a:t>
            </a:r>
            <a:r>
              <a:rPr lang="fr-FR" sz="2000" dirty="0">
                <a:latin typeface="Garamond" panose="02020404030301010803" pitchFamily="18" charset="0"/>
              </a:rPr>
              <a:t> </a:t>
            </a:r>
          </a:p>
          <a:p>
            <a:pPr marL="0" indent="0" algn="just">
              <a:buNone/>
            </a:pPr>
            <a:endParaRPr lang="fr-FR" sz="2000" dirty="0">
              <a:latin typeface="Garamond" panose="02020404030301010803" pitchFamily="18" charset="0"/>
            </a:endParaRPr>
          </a:p>
          <a:p>
            <a:pPr marL="0" indent="0" algn="just">
              <a:buNone/>
            </a:pPr>
            <a:r>
              <a:rPr lang="fr-FR" sz="2000" dirty="0">
                <a:latin typeface="Garamond" panose="02020404030301010803" pitchFamily="18" charset="0"/>
              </a:rPr>
              <a:t>E. Brosset, Ce que dit le droit de l’Union européenne de la bioéthique (et inversement), </a:t>
            </a:r>
            <a:r>
              <a:rPr lang="fr-FR" sz="2000" i="1" dirty="0">
                <a:latin typeface="Garamond" panose="02020404030301010803" pitchFamily="18" charset="0"/>
              </a:rPr>
              <a:t>Revue de droit de l’Union européenne</a:t>
            </a:r>
            <a:r>
              <a:rPr lang="fr-FR" sz="2000" dirty="0">
                <a:latin typeface="Garamond" panose="02020404030301010803" pitchFamily="18" charset="0"/>
              </a:rPr>
              <a:t>, n° 624, janvier 2019.</a:t>
            </a:r>
          </a:p>
        </p:txBody>
      </p:sp>
      <p:sp>
        <p:nvSpPr>
          <p:cNvPr id="7" name="ZoneTexte 6">
            <a:extLst>
              <a:ext uri="{FF2B5EF4-FFF2-40B4-BE49-F238E27FC236}">
                <a16:creationId xmlns:a16="http://schemas.microsoft.com/office/drawing/2014/main" id="{34CBF3D2-EB5A-4548-BC0E-0DD35E0D0C22}"/>
              </a:ext>
            </a:extLst>
          </p:cNvPr>
          <p:cNvSpPr txBox="1"/>
          <p:nvPr/>
        </p:nvSpPr>
        <p:spPr>
          <a:xfrm>
            <a:off x="3040346" y="2968469"/>
            <a:ext cx="6099590" cy="923330"/>
          </a:xfrm>
          <a:prstGeom prst="rect">
            <a:avLst/>
          </a:prstGeom>
          <a:noFill/>
        </p:spPr>
        <p:txBody>
          <a:bodyPr wrap="square">
            <a:spAutoFit/>
          </a:bodyPr>
          <a:lstStyle/>
          <a:p>
            <a:endParaRPr lang="fr-FR" dirty="0"/>
          </a:p>
        </p:txBody>
      </p:sp>
    </p:spTree>
    <p:extLst>
      <p:ext uri="{BB962C8B-B14F-4D97-AF65-F5344CB8AC3E}">
        <p14:creationId xmlns:p14="http://schemas.microsoft.com/office/powerpoint/2010/main" val="2916322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B936CD-4A95-DC4A-9316-1B6263AC4995}"/>
              </a:ext>
            </a:extLst>
          </p:cNvPr>
          <p:cNvSpPr>
            <a:spLocks noGrp="1"/>
          </p:cNvSpPr>
          <p:nvPr>
            <p:ph type="title"/>
          </p:nvPr>
        </p:nvSpPr>
        <p:spPr>
          <a:xfrm flipV="1">
            <a:off x="446049" y="319406"/>
            <a:ext cx="10907751" cy="45719"/>
          </a:xfrm>
        </p:spPr>
        <p:txBody>
          <a:bodyPr>
            <a:normAutofit fontScale="90000"/>
          </a:bodyPr>
          <a:lstStyle/>
          <a:p>
            <a:endParaRPr lang="fr-FR" dirty="0"/>
          </a:p>
        </p:txBody>
      </p:sp>
      <p:sp>
        <p:nvSpPr>
          <p:cNvPr id="3" name="Espace réservé du contenu 2">
            <a:extLst>
              <a:ext uri="{FF2B5EF4-FFF2-40B4-BE49-F238E27FC236}">
                <a16:creationId xmlns:a16="http://schemas.microsoft.com/office/drawing/2014/main" id="{807493D7-35D0-6044-B43D-5F8BC16ACE76}"/>
              </a:ext>
            </a:extLst>
          </p:cNvPr>
          <p:cNvSpPr>
            <a:spLocks noGrp="1"/>
          </p:cNvSpPr>
          <p:nvPr>
            <p:ph idx="1"/>
          </p:nvPr>
        </p:nvSpPr>
        <p:spPr>
          <a:xfrm>
            <a:off x="446049" y="490654"/>
            <a:ext cx="10907751" cy="6367345"/>
          </a:xfrm>
        </p:spPr>
        <p:txBody>
          <a:bodyPr>
            <a:normAutofit/>
          </a:bodyPr>
          <a:lstStyle/>
          <a:p>
            <a:pPr marL="0" indent="0" algn="just">
              <a:buNone/>
            </a:pPr>
            <a:r>
              <a:rPr lang="fr-FR" sz="2000" b="1" u="sng" dirty="0">
                <a:solidFill>
                  <a:srgbClr val="FF0000"/>
                </a:solidFill>
                <a:latin typeface="Garamond" panose="02020404030301010803" pitchFamily="18" charset="0"/>
                <a:ea typeface="Batang" panose="02030600000101010101" pitchFamily="18" charset="-127"/>
                <a:cs typeface="Arial" panose="020B0604020202020204" pitchFamily="34" charset="0"/>
              </a:rPr>
              <a:t>Préalable 1 : Une vue large de la bioéthique intégrant le développement durable</a:t>
            </a:r>
          </a:p>
          <a:p>
            <a:pPr marL="0" indent="0" algn="just">
              <a:buNone/>
            </a:pPr>
            <a:endParaRPr lang="fr-FR" sz="2000" dirty="0">
              <a:latin typeface="Garamond" panose="02020404030301010803" pitchFamily="18" charset="0"/>
              <a:ea typeface="Batang" panose="02030600000101010101" pitchFamily="18" charset="-127"/>
              <a:cs typeface="Arial" panose="020B0604020202020204" pitchFamily="34" charset="0"/>
            </a:endParaRPr>
          </a:p>
          <a:p>
            <a:pPr marL="0" indent="0" algn="just">
              <a:buNone/>
            </a:pPr>
            <a:r>
              <a:rPr lang="fr-FR" sz="2000" dirty="0">
                <a:latin typeface="Garamond" panose="02020404030301010803" pitchFamily="18" charset="0"/>
                <a:ea typeface="Batang" panose="02030600000101010101" pitchFamily="18" charset="-127"/>
                <a:cs typeface="Arial" panose="020B0604020202020204" pitchFamily="34" charset="0"/>
              </a:rPr>
              <a:t>- Sous l’étendard « bioéthique », aux questions soulevées par l’application des sciences de la vie à l’homme, il peut y être adjoint les questions soulevées par leur </a:t>
            </a:r>
            <a:r>
              <a:rPr lang="fr-FR" sz="2000" u="sng" dirty="0">
                <a:latin typeface="Garamond" panose="02020404030301010803" pitchFamily="18" charset="0"/>
                <a:ea typeface="Batang" panose="02030600000101010101" pitchFamily="18" charset="-127"/>
                <a:cs typeface="Arial" panose="020B0604020202020204" pitchFamily="34" charset="0"/>
              </a:rPr>
              <a:t>application au domaine animal ou végétal</a:t>
            </a:r>
            <a:r>
              <a:rPr lang="fr-FR" sz="2000" dirty="0">
                <a:latin typeface="Garamond" panose="02020404030301010803" pitchFamily="18" charset="0"/>
                <a:ea typeface="Batang" panose="02030600000101010101" pitchFamily="18" charset="-127"/>
                <a:cs typeface="Arial" panose="020B0604020202020204" pitchFamily="34" charset="0"/>
              </a:rPr>
              <a:t>.</a:t>
            </a:r>
          </a:p>
          <a:p>
            <a:pPr marL="0" indent="0" algn="just">
              <a:buNone/>
            </a:pPr>
            <a:endParaRPr lang="fr-FR" sz="2000" dirty="0">
              <a:latin typeface="Garamond" panose="02020404030301010803" pitchFamily="18" charset="0"/>
              <a:ea typeface="Batang" panose="02030600000101010101" pitchFamily="18" charset="-127"/>
              <a:cs typeface="Arial" panose="020B0604020202020204" pitchFamily="34" charset="0"/>
            </a:endParaRPr>
          </a:p>
          <a:p>
            <a:pPr marL="0" indent="0" algn="just">
              <a:buNone/>
            </a:pPr>
            <a:r>
              <a:rPr lang="fr-FR" sz="2000" dirty="0">
                <a:latin typeface="Garamond" panose="02020404030301010803" pitchFamily="18" charset="0"/>
                <a:ea typeface="Batang" panose="02030600000101010101" pitchFamily="18" charset="-127"/>
                <a:cs typeface="Arial" panose="020B0604020202020204" pitchFamily="34" charset="0"/>
              </a:rPr>
              <a:t>Sous l’effet des biotechnologies, « </a:t>
            </a:r>
            <a:r>
              <a:rPr lang="fr-FR" sz="2000" i="1" dirty="0">
                <a:latin typeface="Garamond" panose="02020404030301010803" pitchFamily="18" charset="0"/>
                <a:ea typeface="Batang" panose="02030600000101010101" pitchFamily="18" charset="-127"/>
                <a:cs typeface="Arial" panose="020B0604020202020204" pitchFamily="34" charset="0"/>
              </a:rPr>
              <a:t>les facultés d’exploitation du mécano de la vie sont démultipliées : tout organisme vivant, de la bactérie située dans les abysses à la plante d’Amazonie en passant par le corps humain constitue un réservoir d’innombrables entités tangibles (tissu, cellules...) et intangibles (informations génétiques)</a:t>
            </a:r>
            <a:r>
              <a:rPr lang="fr-FR" sz="2000" dirty="0">
                <a:latin typeface="Garamond" panose="02020404030301010803" pitchFamily="18" charset="0"/>
                <a:ea typeface="Batang" panose="02030600000101010101" pitchFamily="18" charset="-127"/>
                <a:cs typeface="Arial" panose="020B0604020202020204" pitchFamily="34" charset="0"/>
              </a:rPr>
              <a:t> » qui peuvent être utilisées, croisées, en s’affranchissant totalement de la barrière des espèces et des règnes : F. </a:t>
            </a:r>
            <a:r>
              <a:rPr lang="fr-FR" sz="2000" dirty="0" err="1">
                <a:latin typeface="Garamond" panose="02020404030301010803" pitchFamily="18" charset="0"/>
                <a:ea typeface="Batang" panose="02030600000101010101" pitchFamily="18" charset="-127"/>
                <a:cs typeface="Arial" panose="020B0604020202020204" pitchFamily="34" charset="0"/>
              </a:rPr>
              <a:t>Bellivier</a:t>
            </a:r>
            <a:r>
              <a:rPr lang="fr-FR" sz="2000" dirty="0">
                <a:latin typeface="Garamond" panose="02020404030301010803" pitchFamily="18" charset="0"/>
                <a:ea typeface="Batang" panose="02030600000101010101" pitchFamily="18" charset="-127"/>
                <a:cs typeface="Arial" panose="020B0604020202020204" pitchFamily="34" charset="0"/>
              </a:rPr>
              <a:t> et C. </a:t>
            </a:r>
            <a:r>
              <a:rPr lang="fr-FR" sz="2000" dirty="0" err="1">
                <a:latin typeface="Garamond" panose="02020404030301010803" pitchFamily="18" charset="0"/>
                <a:ea typeface="Batang" panose="02030600000101010101" pitchFamily="18" charset="-127"/>
                <a:cs typeface="Arial" panose="020B0604020202020204" pitchFamily="34" charset="0"/>
              </a:rPr>
              <a:t>Noiville</a:t>
            </a:r>
            <a:r>
              <a:rPr lang="fr-FR" sz="2000" dirty="0">
                <a:latin typeface="Garamond" panose="02020404030301010803" pitchFamily="18" charset="0"/>
                <a:ea typeface="Batang" panose="02030600000101010101" pitchFamily="18" charset="-127"/>
                <a:cs typeface="Arial" panose="020B0604020202020204" pitchFamily="34" charset="0"/>
              </a:rPr>
              <a:t>.</a:t>
            </a:r>
          </a:p>
          <a:p>
            <a:pPr marL="0" indent="0" algn="just">
              <a:buNone/>
            </a:pPr>
            <a:endParaRPr lang="fr-FR" sz="2000" dirty="0">
              <a:latin typeface="Garamond" panose="02020404030301010803" pitchFamily="18" charset="0"/>
              <a:ea typeface="Batang" panose="02030600000101010101" pitchFamily="18" charset="-127"/>
              <a:cs typeface="Arial" panose="020B0604020202020204" pitchFamily="34" charset="0"/>
            </a:endParaRPr>
          </a:p>
          <a:p>
            <a:pPr marL="0" indent="0" algn="just">
              <a:buNone/>
            </a:pPr>
            <a:r>
              <a:rPr lang="fr-FR" sz="2000" dirty="0">
                <a:latin typeface="Garamond" panose="02020404030301010803" pitchFamily="18" charset="0"/>
                <a:ea typeface="Batang" panose="02030600000101010101" pitchFamily="18" charset="-127"/>
                <a:cs typeface="Arial" panose="020B0604020202020204" pitchFamily="34" charset="0"/>
              </a:rPr>
              <a:t>-  La bioéthique traite des « </a:t>
            </a:r>
            <a:r>
              <a:rPr lang="fr-FR" sz="2000" i="1" dirty="0">
                <a:latin typeface="Garamond" panose="02020404030301010803" pitchFamily="18" charset="0"/>
                <a:ea typeface="Batang" panose="02030600000101010101" pitchFamily="18" charset="-127"/>
                <a:cs typeface="Arial" panose="020B0604020202020204" pitchFamily="34" charset="0"/>
              </a:rPr>
              <a:t>questions d’éthique posées par la médecine, les sciences de la vie et les technologies qui leur sont associées, appliquées aux êtres humains, en tenant compte de leurs dimensions sociale, juridique et </a:t>
            </a:r>
            <a:r>
              <a:rPr lang="fr-FR" sz="2000" i="1" u="sng" dirty="0">
                <a:latin typeface="Garamond" panose="02020404030301010803" pitchFamily="18" charset="0"/>
                <a:ea typeface="Batang" panose="02030600000101010101" pitchFamily="18" charset="-127"/>
                <a:cs typeface="Arial" panose="020B0604020202020204" pitchFamily="34" charset="0"/>
              </a:rPr>
              <a:t>environnementale</a:t>
            </a:r>
            <a:r>
              <a:rPr lang="fr-FR" sz="2000" i="1" dirty="0">
                <a:latin typeface="Garamond" panose="02020404030301010803" pitchFamily="18" charset="0"/>
                <a:ea typeface="Batang" panose="02030600000101010101" pitchFamily="18" charset="-127"/>
                <a:cs typeface="Arial" panose="020B0604020202020204" pitchFamily="34" charset="0"/>
              </a:rPr>
              <a:t> </a:t>
            </a:r>
            <a:r>
              <a:rPr lang="fr-FR" sz="2000" dirty="0">
                <a:latin typeface="Garamond" panose="02020404030301010803" pitchFamily="18" charset="0"/>
                <a:ea typeface="Batang" panose="02030600000101010101" pitchFamily="18" charset="-127"/>
                <a:cs typeface="Arial" panose="020B0604020202020204" pitchFamily="34" charset="0"/>
              </a:rPr>
              <a:t>» </a:t>
            </a:r>
            <a:r>
              <a:rPr lang="fr-FR" sz="2000" dirty="0">
                <a:solidFill>
                  <a:srgbClr val="FF0000"/>
                </a:solidFill>
                <a:latin typeface="Garamond" panose="02020404030301010803" pitchFamily="18" charset="0"/>
                <a:ea typeface="Batang" panose="02030600000101010101" pitchFamily="18" charset="-127"/>
                <a:cs typeface="Arial" panose="020B0604020202020204" pitchFamily="34" charset="0"/>
              </a:rPr>
              <a:t>(Article 1er, alinéa 1, Déclaration universelle sur la bioéthique et les droits de l’homme, UNESCO, 2005). </a:t>
            </a:r>
          </a:p>
        </p:txBody>
      </p:sp>
    </p:spTree>
    <p:extLst>
      <p:ext uri="{BB962C8B-B14F-4D97-AF65-F5344CB8AC3E}">
        <p14:creationId xmlns:p14="http://schemas.microsoft.com/office/powerpoint/2010/main" val="196146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0A498D-9894-344F-8627-F89365F0670C}"/>
              </a:ext>
            </a:extLst>
          </p:cNvPr>
          <p:cNvSpPr>
            <a:spLocks noGrp="1"/>
          </p:cNvSpPr>
          <p:nvPr>
            <p:ph type="title"/>
          </p:nvPr>
        </p:nvSpPr>
        <p:spPr>
          <a:xfrm flipV="1">
            <a:off x="379141" y="319406"/>
            <a:ext cx="10974659" cy="45719"/>
          </a:xfrm>
        </p:spPr>
        <p:txBody>
          <a:bodyPr>
            <a:normAutofit fontScale="90000"/>
          </a:bodyPr>
          <a:lstStyle/>
          <a:p>
            <a:endParaRPr lang="fr-FR" dirty="0"/>
          </a:p>
        </p:txBody>
      </p:sp>
      <p:sp>
        <p:nvSpPr>
          <p:cNvPr id="3" name="Espace réservé du contenu 2">
            <a:extLst>
              <a:ext uri="{FF2B5EF4-FFF2-40B4-BE49-F238E27FC236}">
                <a16:creationId xmlns:a16="http://schemas.microsoft.com/office/drawing/2014/main" id="{0607FDC6-9FD7-634C-870D-251540C2100D}"/>
              </a:ext>
            </a:extLst>
          </p:cNvPr>
          <p:cNvSpPr>
            <a:spLocks noGrp="1"/>
          </p:cNvSpPr>
          <p:nvPr>
            <p:ph idx="1"/>
          </p:nvPr>
        </p:nvSpPr>
        <p:spPr>
          <a:xfrm>
            <a:off x="223025" y="365124"/>
            <a:ext cx="11130776" cy="6492875"/>
          </a:xfrm>
        </p:spPr>
        <p:txBody>
          <a:bodyPr>
            <a:normAutofit/>
          </a:bodyPr>
          <a:lstStyle/>
          <a:p>
            <a:pPr marL="0" indent="0" algn="just">
              <a:buNone/>
            </a:pPr>
            <a:r>
              <a:rPr lang="fr-FR" sz="2400" b="1" u="sng" dirty="0">
                <a:solidFill>
                  <a:srgbClr val="FF0000"/>
                </a:solidFill>
                <a:latin typeface="Garamond" panose="02020404030301010803" pitchFamily="18" charset="0"/>
              </a:rPr>
              <a:t>Préalable 2 : La nécessité d’un droit international et européen de la bioéth</a:t>
            </a:r>
            <a:r>
              <a:rPr lang="fr-FR" sz="2400" b="1" dirty="0">
                <a:solidFill>
                  <a:srgbClr val="FF0000"/>
                </a:solidFill>
                <a:latin typeface="Garamond" panose="02020404030301010803" pitchFamily="18" charset="0"/>
              </a:rPr>
              <a:t>ique</a:t>
            </a:r>
          </a:p>
          <a:p>
            <a:pPr marL="0" indent="0" algn="just">
              <a:buNone/>
            </a:pPr>
            <a:endParaRPr lang="fr-FR" sz="1600" b="1" dirty="0">
              <a:solidFill>
                <a:srgbClr val="FF0000"/>
              </a:solidFill>
              <a:latin typeface="Garamond" panose="02020404030301010803" pitchFamily="18" charset="0"/>
            </a:endParaRPr>
          </a:p>
          <a:p>
            <a:pPr algn="just">
              <a:buFontTx/>
              <a:buChar char="-"/>
            </a:pPr>
            <a:r>
              <a:rPr lang="fr-FR" sz="2000" b="1" dirty="0">
                <a:latin typeface="Garamond" panose="02020404030301010803" pitchFamily="18" charset="0"/>
              </a:rPr>
              <a:t>Les activités biomédicales s’exercent souvent à l’échelle internationale </a:t>
            </a:r>
            <a:r>
              <a:rPr lang="fr-FR" sz="2000" dirty="0">
                <a:latin typeface="Garamond" panose="02020404030301010803" pitchFamily="18" charset="0"/>
              </a:rPr>
              <a:t>et impliquent des importations et des exportations d’organes, de tissus, de cellules, d’échantillons d’ADN... </a:t>
            </a:r>
          </a:p>
          <a:p>
            <a:pPr algn="just">
              <a:buFontTx/>
              <a:buChar char="-"/>
            </a:pPr>
            <a:r>
              <a:rPr lang="fr-FR" sz="2000" b="1" dirty="0">
                <a:latin typeface="Garamond" panose="02020404030301010803" pitchFamily="18" charset="0"/>
              </a:rPr>
              <a:t>Le patient lui-même traverse les frontières</a:t>
            </a:r>
            <a:r>
              <a:rPr lang="fr-FR" sz="2000" dirty="0">
                <a:latin typeface="Garamond" panose="02020404030301010803" pitchFamily="18" charset="0"/>
              </a:rPr>
              <a:t>, en décidant de réaliser une procréation médicalement assistée (PMA) dans tel pays, de recourir aux services d'une mère porteuse dans le cadre d’une gestation pour autrui (GPA) dans tel autre, ou encore d'y être assisté pour son suicide. </a:t>
            </a:r>
          </a:p>
          <a:p>
            <a:pPr algn="just">
              <a:buFontTx/>
              <a:buChar char="-"/>
            </a:pPr>
            <a:r>
              <a:rPr lang="fr-FR" sz="2000" dirty="0">
                <a:latin typeface="Garamond" panose="02020404030301010803" pitchFamily="18" charset="0"/>
              </a:rPr>
              <a:t>Phénomènes de circulation expliquées par des </a:t>
            </a:r>
            <a:r>
              <a:rPr lang="fr-FR" sz="2000" b="1" dirty="0">
                <a:latin typeface="Garamond" panose="02020404030301010803" pitchFamily="18" charset="0"/>
              </a:rPr>
              <a:t>données purement factuelles </a:t>
            </a:r>
            <a:r>
              <a:rPr lang="fr-FR" sz="2000" dirty="0">
                <a:latin typeface="Garamond" panose="02020404030301010803" pitchFamily="18" charset="0"/>
              </a:rPr>
              <a:t>(pénurie de l’offre ou coût élevé) ou des données </a:t>
            </a:r>
            <a:r>
              <a:rPr lang="fr-FR" sz="2000" b="1" dirty="0">
                <a:latin typeface="Garamond" panose="02020404030301010803" pitchFamily="18" charset="0"/>
              </a:rPr>
              <a:t>juridiques</a:t>
            </a:r>
            <a:r>
              <a:rPr lang="fr-FR" sz="2000" dirty="0">
                <a:latin typeface="Garamond" panose="02020404030301010803" pitchFamily="18" charset="0"/>
              </a:rPr>
              <a:t> (par exemple interdiction pure et simple de la gestation pour autrui locale ou conditions contraignantes d’accès à celle-ci).</a:t>
            </a:r>
          </a:p>
          <a:p>
            <a:pPr algn="just">
              <a:buFontTx/>
              <a:buChar char="-"/>
            </a:pPr>
            <a:r>
              <a:rPr lang="fr-FR" sz="2000" dirty="0">
                <a:latin typeface="Garamond" panose="02020404030301010803" pitchFamily="18" charset="0"/>
              </a:rPr>
              <a:t>Les </a:t>
            </a:r>
            <a:r>
              <a:rPr lang="fr-FR" sz="2000" b="1" dirty="0">
                <a:latin typeface="Garamond" panose="02020404030301010803" pitchFamily="18" charset="0"/>
              </a:rPr>
              <a:t>principes de libre circulation consacrés en droit de l’Union </a:t>
            </a:r>
            <a:r>
              <a:rPr lang="fr-FR" sz="2000" dirty="0">
                <a:latin typeface="Garamond" panose="02020404030301010803" pitchFamily="18" charset="0"/>
              </a:rPr>
              <a:t>accentue le nombre de ces hypothèses</a:t>
            </a:r>
          </a:p>
          <a:p>
            <a:pPr marL="0" indent="0" algn="just">
              <a:buNone/>
            </a:pPr>
            <a:endParaRPr lang="fr-FR" sz="2000" dirty="0">
              <a:latin typeface="Garamond" panose="02020404030301010803" pitchFamily="18" charset="0"/>
            </a:endParaRPr>
          </a:p>
          <a:p>
            <a:pPr marL="0" indent="0" algn="just">
              <a:buNone/>
            </a:pPr>
            <a:r>
              <a:rPr lang="fr-FR" sz="2000" dirty="0">
                <a:latin typeface="Garamond" panose="02020404030301010803" pitchFamily="18" charset="0"/>
              </a:rPr>
              <a:t>= Les interdits posés dans chaque État peuvent être facilement contournés par la libre circulation entre les États, des patients, des activités biomédicales, voire par celle des éléments et produits du corps humain eux-mêmes. </a:t>
            </a:r>
          </a:p>
          <a:p>
            <a:pPr marL="0" indent="0" algn="just">
              <a:buNone/>
            </a:pPr>
            <a:endParaRPr lang="fr-FR" sz="2000" dirty="0">
              <a:latin typeface="Garamond" panose="02020404030301010803" pitchFamily="18" charset="0"/>
            </a:endParaRPr>
          </a:p>
          <a:p>
            <a:pPr marL="0" indent="0" algn="just">
              <a:buNone/>
            </a:pPr>
            <a:r>
              <a:rPr lang="fr-FR" sz="2000" dirty="0">
                <a:latin typeface="Garamond" panose="02020404030301010803" pitchFamily="18" charset="0"/>
              </a:rPr>
              <a:t>			D’où l’enjeu de la coopération internationale et régionale en la matière </a:t>
            </a:r>
          </a:p>
          <a:p>
            <a:pPr marL="0" indent="0">
              <a:buNone/>
            </a:pPr>
            <a:endParaRPr lang="fr-FR" dirty="0"/>
          </a:p>
        </p:txBody>
      </p:sp>
      <p:sp>
        <p:nvSpPr>
          <p:cNvPr id="4" name="Flèche vers la droite 3">
            <a:extLst>
              <a:ext uri="{FF2B5EF4-FFF2-40B4-BE49-F238E27FC236}">
                <a16:creationId xmlns:a16="http://schemas.microsoft.com/office/drawing/2014/main" id="{E92BEC54-E124-6440-B154-6C4B3FEE9980}"/>
              </a:ext>
            </a:extLst>
          </p:cNvPr>
          <p:cNvSpPr/>
          <p:nvPr/>
        </p:nvSpPr>
        <p:spPr>
          <a:xfrm>
            <a:off x="1471858" y="5705261"/>
            <a:ext cx="806682" cy="701463"/>
          </a:xfrm>
          <a:prstGeom prst="rightArrow">
            <a:avLst>
              <a:gd name="adj1" fmla="val 50000"/>
              <a:gd name="adj2" fmla="val 1678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628200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CA1DDC-5159-DD4C-91F9-995E7F1BF097}"/>
              </a:ext>
            </a:extLst>
          </p:cNvPr>
          <p:cNvSpPr>
            <a:spLocks noGrp="1"/>
          </p:cNvSpPr>
          <p:nvPr>
            <p:ph type="title"/>
          </p:nvPr>
        </p:nvSpPr>
        <p:spPr>
          <a:xfrm flipV="1">
            <a:off x="386577" y="0"/>
            <a:ext cx="10967224" cy="89210"/>
          </a:xfrm>
        </p:spPr>
        <p:txBody>
          <a:bodyPr>
            <a:normAutofit fontScale="90000"/>
          </a:bodyPr>
          <a:lstStyle/>
          <a:p>
            <a:endParaRPr lang="fr-FR" dirty="0"/>
          </a:p>
        </p:txBody>
      </p:sp>
      <p:sp>
        <p:nvSpPr>
          <p:cNvPr id="3" name="Espace réservé du contenu 2">
            <a:extLst>
              <a:ext uri="{FF2B5EF4-FFF2-40B4-BE49-F238E27FC236}">
                <a16:creationId xmlns:a16="http://schemas.microsoft.com/office/drawing/2014/main" id="{4E67C60E-F78B-3846-8B5B-90EED7B9BC3D}"/>
              </a:ext>
            </a:extLst>
          </p:cNvPr>
          <p:cNvSpPr>
            <a:spLocks noGrp="1"/>
          </p:cNvSpPr>
          <p:nvPr>
            <p:ph idx="1"/>
          </p:nvPr>
        </p:nvSpPr>
        <p:spPr>
          <a:xfrm>
            <a:off x="-69922" y="0"/>
            <a:ext cx="12331843" cy="7344833"/>
          </a:xfrm>
        </p:spPr>
        <p:txBody>
          <a:bodyPr>
            <a:normAutofit fontScale="62500" lnSpcReduction="20000"/>
          </a:bodyPr>
          <a:lstStyle/>
          <a:p>
            <a:pPr marL="0" indent="0" algn="just">
              <a:buNone/>
            </a:pPr>
            <a:r>
              <a:rPr lang="fr-FR" sz="3200" b="1" u="sng" dirty="0">
                <a:solidFill>
                  <a:srgbClr val="FF0000"/>
                </a:solidFill>
                <a:latin typeface="Garamond" panose="02020404030301010803" pitchFamily="18" charset="0"/>
              </a:rPr>
              <a:t>Préalable 3/ Au sein du droit international, la place du droit régional, notamment européen,  de la bioéthique</a:t>
            </a:r>
          </a:p>
          <a:p>
            <a:pPr marL="0" indent="0" algn="just">
              <a:buNone/>
            </a:pPr>
            <a:endParaRPr lang="fr-FR" sz="2400" dirty="0">
              <a:latin typeface="Garamond" panose="02020404030301010803" pitchFamily="18" charset="0"/>
            </a:endParaRPr>
          </a:p>
          <a:p>
            <a:pPr algn="just">
              <a:buFontTx/>
              <a:buChar char="-"/>
            </a:pPr>
            <a:r>
              <a:rPr lang="fr-FR" sz="3200" b="1" u="sng" dirty="0">
                <a:latin typeface="Garamond" panose="02020404030301010803" pitchFamily="18" charset="0"/>
              </a:rPr>
              <a:t>Sources (attendues) issues de droit du Conseil de l’Europe</a:t>
            </a:r>
          </a:p>
          <a:p>
            <a:pPr algn="just">
              <a:buFontTx/>
              <a:buChar char="-"/>
            </a:pPr>
            <a:endParaRPr lang="fr-FR" sz="3200" dirty="0">
              <a:latin typeface="Garamond" panose="02020404030301010803" pitchFamily="18" charset="0"/>
            </a:endParaRPr>
          </a:p>
          <a:p>
            <a:pPr algn="just">
              <a:buFont typeface="Arial" panose="020B0604020202020204" pitchFamily="34" charset="0"/>
              <a:buChar char="•"/>
            </a:pPr>
            <a:r>
              <a:rPr lang="fr-FR" sz="3200" dirty="0">
                <a:latin typeface="Garamond" panose="02020404030301010803" pitchFamily="18" charset="0"/>
              </a:rPr>
              <a:t>Nombreuses recommandations prises par le Comité des Ministres et l’Assemblée parlementaire du Conseil de l’Europe sur les tests et empreintes génétiques, sur l’utilisation d’embryons et de fœtus humains, ou encore le génie génétique ….</a:t>
            </a:r>
          </a:p>
          <a:p>
            <a:pPr algn="just">
              <a:buFont typeface="Arial" panose="020B0604020202020204" pitchFamily="34" charset="0"/>
              <a:buChar char="•"/>
            </a:pPr>
            <a:endParaRPr lang="fr-FR" sz="3200" dirty="0">
              <a:latin typeface="Garamond" panose="02020404030301010803" pitchFamily="18" charset="0"/>
            </a:endParaRPr>
          </a:p>
          <a:p>
            <a:pPr algn="just">
              <a:buFont typeface="Arial" panose="020B0604020202020204" pitchFamily="34" charset="0"/>
              <a:buChar char="•"/>
            </a:pPr>
            <a:r>
              <a:rPr lang="fr-FR" sz="3200" dirty="0">
                <a:latin typeface="Garamond" panose="02020404030301010803" pitchFamily="18" charset="0"/>
              </a:rPr>
              <a:t>Convention pour la protection des droits de l’homme et de la dignité de l’être humain à l’égard des applications de la biologie et de la médecine</a:t>
            </a:r>
            <a:r>
              <a:rPr lang="fr-FR" sz="3200" baseline="30000" dirty="0">
                <a:latin typeface="Garamond" panose="02020404030301010803" pitchFamily="18" charset="0"/>
              </a:rPr>
              <a:t>. </a:t>
            </a:r>
            <a:r>
              <a:rPr lang="fr-FR" sz="3200" dirty="0">
                <a:latin typeface="Garamond" panose="02020404030301010803" pitchFamily="18" charset="0"/>
              </a:rPr>
              <a:t>19 novembre 1996 (entrée en vigueur le 1</a:t>
            </a:r>
            <a:r>
              <a:rPr lang="fr-FR" sz="3200" baseline="30000" dirty="0">
                <a:latin typeface="Garamond" panose="02020404030301010803" pitchFamily="18" charset="0"/>
              </a:rPr>
              <a:t>er</a:t>
            </a:r>
            <a:r>
              <a:rPr lang="fr-FR" sz="3200" dirty="0">
                <a:latin typeface="Garamond" panose="02020404030301010803" pitchFamily="18" charset="0"/>
              </a:rPr>
              <a:t> décembre 1999)</a:t>
            </a:r>
          </a:p>
          <a:p>
            <a:pPr marL="0" indent="0" algn="just">
              <a:buNone/>
            </a:pPr>
            <a:r>
              <a:rPr lang="fr-FR" sz="3200" dirty="0">
                <a:latin typeface="Garamond" panose="02020404030301010803" pitchFamily="18" charset="0"/>
              </a:rPr>
              <a:t>+ 4 Protocoles additionnels sur l’interdiction du clonage d’êtres humains, sur les transplantations d’organes et des tissus d’origine humaine, sur la recherche biomédicale sur l’être humain et sur les tests génétiques à des fins médicales.</a:t>
            </a:r>
          </a:p>
          <a:p>
            <a:pPr marL="0" indent="0" algn="just">
              <a:buNone/>
            </a:pPr>
            <a:endParaRPr lang="fr-FR" sz="3200" dirty="0">
              <a:latin typeface="Garamond" panose="02020404030301010803" pitchFamily="18" charset="0"/>
            </a:endParaRPr>
          </a:p>
          <a:p>
            <a:pPr algn="just">
              <a:buFontTx/>
              <a:buChar char="-"/>
            </a:pPr>
            <a:r>
              <a:rPr lang="fr-FR" sz="3200" b="1" u="sng" dirty="0">
                <a:latin typeface="Garamond" panose="02020404030301010803" pitchFamily="18" charset="0"/>
              </a:rPr>
              <a:t>Sources de droit de l’Union européenne plus « contre-intuitives »</a:t>
            </a:r>
          </a:p>
          <a:p>
            <a:pPr marL="0" indent="0" algn="just">
              <a:buNone/>
            </a:pPr>
            <a:endParaRPr lang="fr-FR" sz="3200" u="sng" dirty="0">
              <a:latin typeface="Garamond" panose="02020404030301010803" pitchFamily="18" charset="0"/>
            </a:endParaRPr>
          </a:p>
          <a:p>
            <a:pPr algn="just">
              <a:buFont typeface="Arial" panose="020B0604020202020204" pitchFamily="34" charset="0"/>
              <a:buChar char="•"/>
            </a:pPr>
            <a:r>
              <a:rPr lang="fr-FR" sz="3200" dirty="0">
                <a:latin typeface="Garamond" panose="02020404030301010803" pitchFamily="18" charset="0"/>
              </a:rPr>
              <a:t>Directives, règlements, décisions : dispositifs médicaux implantables actifs, essais cliniques, protection des inventions biotechnologiques, « tissus et cellules humains », « organes humains », programmes cadre de recherche et de développement technologique…</a:t>
            </a:r>
          </a:p>
          <a:p>
            <a:pPr algn="just">
              <a:buFont typeface="Arial" panose="020B0604020202020204" pitchFamily="34" charset="0"/>
              <a:buChar char="•"/>
            </a:pPr>
            <a:endParaRPr lang="fr-FR" sz="3200" u="sng" dirty="0">
              <a:latin typeface="Garamond" panose="02020404030301010803" pitchFamily="18" charset="0"/>
            </a:endParaRPr>
          </a:p>
          <a:p>
            <a:pPr algn="just">
              <a:buFont typeface="Arial" panose="020B0604020202020204" pitchFamily="34" charset="0"/>
              <a:buChar char="•"/>
            </a:pPr>
            <a:r>
              <a:rPr lang="fr-FR" sz="3200" dirty="0">
                <a:latin typeface="Garamond" panose="02020404030301010803" pitchFamily="18" charset="0"/>
              </a:rPr>
              <a:t>Charte des droits fondamentaux de l’Union :  article 3 alinéa 2 : principes pour assurer « le respect du droit à l’intégrité physique et mentale de la personne dans le domaine de la médecine et de la biologie » : </a:t>
            </a:r>
          </a:p>
          <a:p>
            <a:pPr algn="just">
              <a:buFontTx/>
              <a:buChar char="-"/>
            </a:pPr>
            <a:r>
              <a:rPr lang="fr-FR" sz="3200" dirty="0">
                <a:latin typeface="Garamond" panose="02020404030301010803" pitchFamily="18" charset="0"/>
              </a:rPr>
              <a:t>Le principe du respect du principe de consentement, </a:t>
            </a:r>
          </a:p>
          <a:p>
            <a:pPr algn="just">
              <a:buFontTx/>
              <a:buChar char="-"/>
            </a:pPr>
            <a:r>
              <a:rPr lang="fr-FR" sz="3200" dirty="0">
                <a:latin typeface="Garamond" panose="02020404030301010803" pitchFamily="18" charset="0"/>
              </a:rPr>
              <a:t>l’interdiction des pratiques eugéniques, </a:t>
            </a:r>
          </a:p>
          <a:p>
            <a:pPr algn="just">
              <a:buFontTx/>
              <a:buChar char="-"/>
            </a:pPr>
            <a:r>
              <a:rPr lang="fr-FR" sz="3200" dirty="0">
                <a:latin typeface="Garamond" panose="02020404030301010803" pitchFamily="18" charset="0"/>
              </a:rPr>
              <a:t>l’interdiction de l’utilisation du corps comme source de profit </a:t>
            </a:r>
          </a:p>
          <a:p>
            <a:pPr algn="just">
              <a:buFontTx/>
              <a:buChar char="-"/>
            </a:pPr>
            <a:r>
              <a:rPr lang="fr-FR" sz="3200" dirty="0">
                <a:latin typeface="Garamond" panose="02020404030301010803" pitchFamily="18" charset="0"/>
              </a:rPr>
              <a:t>La prohibition du clonage humain reproductif.</a:t>
            </a:r>
          </a:p>
          <a:p>
            <a:pPr marL="0" indent="0" algn="just">
              <a:buNone/>
            </a:pPr>
            <a:endParaRPr lang="fr-FR" sz="1700" dirty="0">
              <a:latin typeface="Garamond" panose="02020404030301010803" pitchFamily="18" charset="0"/>
            </a:endParaRPr>
          </a:p>
        </p:txBody>
      </p:sp>
    </p:spTree>
    <p:extLst>
      <p:ext uri="{BB962C8B-B14F-4D97-AF65-F5344CB8AC3E}">
        <p14:creationId xmlns:p14="http://schemas.microsoft.com/office/powerpoint/2010/main" val="1774152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53D29D-D579-E542-B5EC-3FA086C1C432}"/>
              </a:ext>
            </a:extLst>
          </p:cNvPr>
          <p:cNvSpPr>
            <a:spLocks noGrp="1"/>
          </p:cNvSpPr>
          <p:nvPr>
            <p:ph type="title"/>
          </p:nvPr>
        </p:nvSpPr>
        <p:spPr>
          <a:xfrm>
            <a:off x="669073" y="365126"/>
            <a:ext cx="10684727" cy="192436"/>
          </a:xfrm>
        </p:spPr>
        <p:txBody>
          <a:bodyPr>
            <a:normAutofit fontScale="90000"/>
          </a:bodyPr>
          <a:lstStyle/>
          <a:p>
            <a:endParaRPr lang="fr-FR" dirty="0"/>
          </a:p>
        </p:txBody>
      </p:sp>
      <p:sp>
        <p:nvSpPr>
          <p:cNvPr id="3" name="Espace réservé du contenu 2">
            <a:extLst>
              <a:ext uri="{FF2B5EF4-FFF2-40B4-BE49-F238E27FC236}">
                <a16:creationId xmlns:a16="http://schemas.microsoft.com/office/drawing/2014/main" id="{543190BD-C282-AB48-B6D7-F38A99ADA9E7}"/>
              </a:ext>
            </a:extLst>
          </p:cNvPr>
          <p:cNvSpPr>
            <a:spLocks noGrp="1"/>
          </p:cNvSpPr>
          <p:nvPr>
            <p:ph idx="1"/>
          </p:nvPr>
        </p:nvSpPr>
        <p:spPr>
          <a:xfrm>
            <a:off x="669073" y="557562"/>
            <a:ext cx="10684727" cy="5619401"/>
          </a:xfrm>
        </p:spPr>
        <p:txBody>
          <a:bodyPr>
            <a:normAutofit/>
          </a:bodyPr>
          <a:lstStyle/>
          <a:p>
            <a:pPr marL="0" indent="0" algn="just">
              <a:buNone/>
            </a:pPr>
            <a:r>
              <a:rPr lang="fr-FR" sz="1600" dirty="0">
                <a:latin typeface="Garamond" panose="02020404030301010803" pitchFamily="18" charset="0"/>
              </a:rPr>
              <a:t>+ </a:t>
            </a:r>
            <a:r>
              <a:rPr lang="fr-FR" sz="2000" dirty="0">
                <a:latin typeface="Garamond" panose="02020404030301010803" pitchFamily="18" charset="0"/>
              </a:rPr>
              <a:t>Nombreux </a:t>
            </a:r>
            <a:r>
              <a:rPr lang="fr-FR" sz="2000" u="sng" dirty="0">
                <a:latin typeface="Garamond" panose="02020404030301010803" pitchFamily="18" charset="0"/>
              </a:rPr>
              <a:t>arrêts de la Cour EDH </a:t>
            </a:r>
            <a:r>
              <a:rPr lang="fr-FR" sz="2000" dirty="0">
                <a:latin typeface="Garamond" panose="02020404030301010803" pitchFamily="18" charset="0"/>
              </a:rPr>
              <a:t>(et des avis consultatifs) par exemple sur la gestation pour autrui, sur le don de gamètes ou sur la PMA </a:t>
            </a:r>
          </a:p>
          <a:p>
            <a:pPr marL="0" indent="0" algn="just">
              <a:buNone/>
            </a:pPr>
            <a:endParaRPr lang="fr-FR" sz="2000" dirty="0">
              <a:latin typeface="Garamond" panose="02020404030301010803" pitchFamily="18" charset="0"/>
            </a:endParaRPr>
          </a:p>
          <a:p>
            <a:pPr marL="0" indent="0" algn="just">
              <a:buNone/>
            </a:pPr>
            <a:r>
              <a:rPr lang="fr-FR" sz="2000" dirty="0">
                <a:latin typeface="Garamond" panose="02020404030301010803" pitchFamily="18" charset="0"/>
              </a:rPr>
              <a:t>+ </a:t>
            </a:r>
            <a:r>
              <a:rPr lang="fr-FR" sz="2000" u="sng" dirty="0">
                <a:latin typeface="Garamond" panose="02020404030301010803" pitchFamily="18" charset="0"/>
              </a:rPr>
              <a:t>Arrêts de la Cour de justice de l’Union européenne </a:t>
            </a:r>
            <a:r>
              <a:rPr lang="fr-FR" sz="2000" dirty="0">
                <a:latin typeface="Garamond" panose="02020404030301010803" pitchFamily="18" charset="0"/>
              </a:rPr>
              <a:t>sur la brevetabilité d’invention utilisant des cellules souches embryonnaires ou encore sur le congé maternité des mères commanditaires de gestation pour autrui. </a:t>
            </a:r>
          </a:p>
          <a:p>
            <a:pPr marL="0" indent="0" algn="just">
              <a:buNone/>
            </a:pPr>
            <a:endParaRPr lang="fr-FR" sz="2000" dirty="0">
              <a:latin typeface="Garamond" panose="02020404030301010803" pitchFamily="18" charset="0"/>
            </a:endParaRPr>
          </a:p>
          <a:p>
            <a:pPr algn="just"/>
            <a:r>
              <a:rPr lang="fr-FR" sz="2000" dirty="0">
                <a:latin typeface="Garamond" panose="02020404030301010803" pitchFamily="18" charset="0"/>
              </a:rPr>
              <a:t>CEDH, 26 juin 2014, </a:t>
            </a:r>
            <a:r>
              <a:rPr lang="fr-FR" sz="2000" i="1" dirty="0" err="1">
                <a:latin typeface="Garamond" panose="02020404030301010803" pitchFamily="18" charset="0"/>
              </a:rPr>
              <a:t>Mennesson</a:t>
            </a:r>
            <a:r>
              <a:rPr lang="fr-FR" sz="2000" i="1" dirty="0">
                <a:latin typeface="Garamond" panose="02020404030301010803" pitchFamily="18" charset="0"/>
              </a:rPr>
              <a:t> c. France </a:t>
            </a:r>
            <a:r>
              <a:rPr lang="fr-FR" sz="2000" dirty="0">
                <a:latin typeface="Garamond" panose="02020404030301010803" pitchFamily="18" charset="0"/>
              </a:rPr>
              <a:t>et </a:t>
            </a:r>
            <a:r>
              <a:rPr lang="fr-FR" sz="2000" i="1" dirty="0" err="1">
                <a:latin typeface="Garamond" panose="02020404030301010803" pitchFamily="18" charset="0"/>
              </a:rPr>
              <a:t>Labassée</a:t>
            </a:r>
            <a:r>
              <a:rPr lang="fr-FR" sz="2000" i="1" dirty="0">
                <a:latin typeface="Garamond" panose="02020404030301010803" pitchFamily="18" charset="0"/>
              </a:rPr>
              <a:t> c. France</a:t>
            </a:r>
          </a:p>
          <a:p>
            <a:pPr algn="just"/>
            <a:r>
              <a:rPr lang="fr-FR" sz="2000" dirty="0">
                <a:latin typeface="Garamond" panose="02020404030301010803" pitchFamily="18" charset="0"/>
              </a:rPr>
              <a:t>CEDH, 1</a:t>
            </a:r>
            <a:r>
              <a:rPr lang="fr-FR" sz="2000" baseline="30000" dirty="0">
                <a:latin typeface="Garamond" panose="02020404030301010803" pitchFamily="18" charset="0"/>
              </a:rPr>
              <a:t>er</a:t>
            </a:r>
            <a:r>
              <a:rPr lang="fr-FR" sz="2000" dirty="0">
                <a:latin typeface="Garamond" panose="02020404030301010803" pitchFamily="18" charset="0"/>
              </a:rPr>
              <a:t> avril 2010</a:t>
            </a:r>
            <a:r>
              <a:rPr lang="fr-FR" sz="2000" i="1" dirty="0">
                <a:latin typeface="Garamond" panose="02020404030301010803" pitchFamily="18" charset="0"/>
              </a:rPr>
              <a:t>, S. H. et autres c. Autriche</a:t>
            </a:r>
          </a:p>
          <a:p>
            <a:pPr algn="just"/>
            <a:r>
              <a:rPr lang="fr-FR" sz="2000" dirty="0">
                <a:latin typeface="Garamond" panose="02020404030301010803" pitchFamily="18" charset="0"/>
              </a:rPr>
              <a:t>CEDH, 10 avr. 2007, </a:t>
            </a:r>
            <a:r>
              <a:rPr lang="fr-FR" sz="2000" i="1" dirty="0">
                <a:latin typeface="Garamond" panose="02020404030301010803" pitchFamily="18" charset="0"/>
              </a:rPr>
              <a:t>Evans c. Royaume-Uni</a:t>
            </a:r>
          </a:p>
          <a:p>
            <a:pPr algn="just"/>
            <a:r>
              <a:rPr lang="fr-FR" sz="2000" dirty="0">
                <a:latin typeface="Garamond" panose="02020404030301010803" pitchFamily="18" charset="0"/>
              </a:rPr>
              <a:t>CJUE, 18 oct. 2011, </a:t>
            </a:r>
            <a:r>
              <a:rPr lang="fr-FR" sz="2000" i="1" dirty="0" err="1">
                <a:latin typeface="Garamond" panose="02020404030301010803" pitchFamily="18" charset="0"/>
              </a:rPr>
              <a:t>Brüstle</a:t>
            </a:r>
            <a:r>
              <a:rPr lang="fr-FR" sz="2000" i="1" dirty="0">
                <a:latin typeface="Garamond" panose="02020404030301010803" pitchFamily="18" charset="0"/>
              </a:rPr>
              <a:t>,</a:t>
            </a:r>
            <a:r>
              <a:rPr lang="fr-FR" sz="2000" dirty="0">
                <a:latin typeface="Garamond" panose="02020404030301010803" pitchFamily="18" charset="0"/>
              </a:rPr>
              <a:t> </a:t>
            </a:r>
          </a:p>
          <a:p>
            <a:pPr algn="just"/>
            <a:r>
              <a:rPr lang="fr-FR" sz="2000" dirty="0">
                <a:latin typeface="Garamond" panose="02020404030301010803" pitchFamily="18" charset="0"/>
              </a:rPr>
              <a:t>CJUE, 18 mars 2014, </a:t>
            </a:r>
            <a:r>
              <a:rPr lang="fr-FR" sz="2000" i="1" dirty="0">
                <a:latin typeface="Garamond" panose="02020404030301010803" pitchFamily="18" charset="0"/>
              </a:rPr>
              <a:t>Z c/ A. et C.D. c/ S.T</a:t>
            </a:r>
            <a:r>
              <a:rPr lang="fr-FR" sz="2000" dirty="0">
                <a:latin typeface="Garamond" panose="02020404030301010803" pitchFamily="18" charset="0"/>
              </a:rPr>
              <a:t>.</a:t>
            </a:r>
          </a:p>
        </p:txBody>
      </p:sp>
    </p:spTree>
    <p:extLst>
      <p:ext uri="{BB962C8B-B14F-4D97-AF65-F5344CB8AC3E}">
        <p14:creationId xmlns:p14="http://schemas.microsoft.com/office/powerpoint/2010/main" val="4275908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DE749F-4E21-7048-B39F-11C42031C64F}"/>
              </a:ext>
            </a:extLst>
          </p:cNvPr>
          <p:cNvSpPr>
            <a:spLocks noGrp="1"/>
          </p:cNvSpPr>
          <p:nvPr>
            <p:ph type="title"/>
          </p:nvPr>
        </p:nvSpPr>
        <p:spPr>
          <a:xfrm>
            <a:off x="743415" y="365125"/>
            <a:ext cx="10610385" cy="45719"/>
          </a:xfrm>
        </p:spPr>
        <p:txBody>
          <a:bodyPr>
            <a:normAutofit fontScale="90000"/>
          </a:bodyPr>
          <a:lstStyle/>
          <a:p>
            <a:endParaRPr lang="fr-FR" dirty="0"/>
          </a:p>
        </p:txBody>
      </p:sp>
      <p:sp>
        <p:nvSpPr>
          <p:cNvPr id="3" name="Espace réservé du contenu 2">
            <a:extLst>
              <a:ext uri="{FF2B5EF4-FFF2-40B4-BE49-F238E27FC236}">
                <a16:creationId xmlns:a16="http://schemas.microsoft.com/office/drawing/2014/main" id="{6CD2E62A-B16F-9846-8857-9EA463AB18DB}"/>
              </a:ext>
            </a:extLst>
          </p:cNvPr>
          <p:cNvSpPr>
            <a:spLocks noGrp="1"/>
          </p:cNvSpPr>
          <p:nvPr>
            <p:ph idx="1"/>
          </p:nvPr>
        </p:nvSpPr>
        <p:spPr>
          <a:xfrm>
            <a:off x="341971" y="365125"/>
            <a:ext cx="11011829" cy="6407381"/>
          </a:xfrm>
        </p:spPr>
        <p:txBody>
          <a:bodyPr>
            <a:normAutofit/>
          </a:bodyPr>
          <a:lstStyle/>
          <a:p>
            <a:pPr marL="0" indent="0" algn="just">
              <a:buNone/>
            </a:pPr>
            <a:r>
              <a:rPr lang="fr-FR" sz="2200" b="1" u="sng" dirty="0">
                <a:solidFill>
                  <a:srgbClr val="FF0000"/>
                </a:solidFill>
                <a:latin typeface="Garamond" panose="02020404030301010803" pitchFamily="18" charset="0"/>
              </a:rPr>
              <a:t>Constat 1 : Un droit (international) et européen régulièrement abstentionniste  </a:t>
            </a:r>
            <a:endParaRPr lang="fr-FR" sz="1700" b="1" u="sng" dirty="0">
              <a:latin typeface="Garamond" panose="02020404030301010803" pitchFamily="18" charset="0"/>
            </a:endParaRPr>
          </a:p>
          <a:p>
            <a:pPr marL="0" indent="0" algn="just">
              <a:buNone/>
            </a:pPr>
            <a:endParaRPr lang="fr-FR" sz="1700" b="1" u="sng" dirty="0">
              <a:latin typeface="Garamond" panose="02020404030301010803" pitchFamily="18" charset="0"/>
            </a:endParaRPr>
          </a:p>
          <a:p>
            <a:pPr algn="just">
              <a:buFontTx/>
              <a:buChar char="-"/>
            </a:pPr>
            <a:r>
              <a:rPr lang="fr-FR" sz="2000" dirty="0">
                <a:latin typeface="Garamond" panose="02020404030301010803" pitchFamily="18" charset="0"/>
              </a:rPr>
              <a:t>Article 18- 2, Convention biomédecine : « </a:t>
            </a:r>
            <a:r>
              <a:rPr lang="fr-FR" sz="2000" i="1" dirty="0">
                <a:latin typeface="Garamond" panose="02020404030301010803" pitchFamily="18" charset="0"/>
              </a:rPr>
              <a:t>lorsque la recherche sur les embryons in vitro est admise par la loi, celle-ci assure une protection adéquate de l’embryon</a:t>
            </a:r>
            <a:r>
              <a:rPr lang="fr-FR" sz="2000" dirty="0">
                <a:latin typeface="Garamond" panose="02020404030301010803" pitchFamily="18" charset="0"/>
              </a:rPr>
              <a:t> ». </a:t>
            </a:r>
          </a:p>
          <a:p>
            <a:pPr algn="just">
              <a:buFontTx/>
              <a:buChar char="-"/>
            </a:pPr>
            <a:endParaRPr lang="fr-FR" sz="2000" dirty="0">
              <a:latin typeface="Garamond" panose="02020404030301010803" pitchFamily="18" charset="0"/>
            </a:endParaRPr>
          </a:p>
          <a:p>
            <a:pPr algn="just">
              <a:buFontTx/>
              <a:buChar char="-"/>
            </a:pPr>
            <a:r>
              <a:rPr lang="fr-FR" sz="2000" dirty="0">
                <a:latin typeface="Garamond" panose="02020404030301010803" pitchFamily="18" charset="0"/>
              </a:rPr>
              <a:t> Article 19- Règlement « Horizon 2020 » : « </a:t>
            </a:r>
            <a:r>
              <a:rPr lang="fr-FR" sz="2000" i="1" dirty="0">
                <a:latin typeface="Garamond" panose="02020404030301010803" pitchFamily="18" charset="0"/>
              </a:rPr>
              <a:t>les activités de recherche sur les cellules souches humaines, adultes et embryonnaires, peuvent être financées en fonction à la fois du contenu de la proposition scientifique et du cadre juridique des États membres intéressés</a:t>
            </a:r>
            <a:r>
              <a:rPr lang="fr-FR" sz="2000" dirty="0">
                <a:latin typeface="Garamond" panose="02020404030301010803" pitchFamily="18" charset="0"/>
              </a:rPr>
              <a:t> ». </a:t>
            </a:r>
          </a:p>
          <a:p>
            <a:pPr algn="just">
              <a:buFontTx/>
              <a:buChar char="-"/>
            </a:pPr>
            <a:endParaRPr lang="fr-FR" sz="2000" dirty="0">
              <a:latin typeface="Garamond" panose="02020404030301010803" pitchFamily="18" charset="0"/>
            </a:endParaRPr>
          </a:p>
          <a:p>
            <a:pPr algn="just">
              <a:buFontTx/>
              <a:buChar char="-"/>
            </a:pPr>
            <a:r>
              <a:rPr lang="fr-FR" sz="2000" dirty="0">
                <a:latin typeface="Garamond" panose="02020404030301010803" pitchFamily="18" charset="0"/>
              </a:rPr>
              <a:t>Considérant 12, Directive 2004/23/CE « tissus et cellules humains » : il ne sera «</a:t>
            </a:r>
            <a:r>
              <a:rPr lang="fr-FR" sz="2000" i="1" dirty="0">
                <a:latin typeface="Garamond" panose="02020404030301010803" pitchFamily="18" charset="0"/>
              </a:rPr>
              <a:t> pas porté atteinte aux décisions prises par les Etats membres concernant l’utilisation ou la non-utilisation de tel ou tel type de cellules humaines, y compris les cellules germinatives et les cellules souches embryonnaires</a:t>
            </a:r>
            <a:r>
              <a:rPr lang="fr-FR" sz="2000" dirty="0">
                <a:latin typeface="Garamond" panose="02020404030301010803" pitchFamily="18" charset="0"/>
              </a:rPr>
              <a:t> ». </a:t>
            </a:r>
          </a:p>
          <a:p>
            <a:pPr algn="just">
              <a:buFontTx/>
              <a:buChar char="-"/>
            </a:pPr>
            <a:endParaRPr lang="fr-FR" sz="2000" dirty="0">
              <a:latin typeface="Garamond" panose="02020404030301010803" pitchFamily="18" charset="0"/>
            </a:endParaRPr>
          </a:p>
          <a:p>
            <a:pPr algn="just">
              <a:buFontTx/>
              <a:buChar char="-"/>
            </a:pPr>
            <a:r>
              <a:rPr lang="fr-FR" sz="2000" dirty="0">
                <a:latin typeface="Garamond" panose="02020404030301010803" pitchFamily="18" charset="0"/>
              </a:rPr>
              <a:t>CEDH, 1</a:t>
            </a:r>
            <a:r>
              <a:rPr lang="fr-FR" sz="2000" baseline="30000" dirty="0">
                <a:latin typeface="Garamond" panose="02020404030301010803" pitchFamily="18" charset="0"/>
              </a:rPr>
              <a:t>er</a:t>
            </a:r>
            <a:r>
              <a:rPr lang="fr-FR" sz="2000" dirty="0">
                <a:latin typeface="Garamond" panose="02020404030301010803" pitchFamily="18" charset="0"/>
              </a:rPr>
              <a:t> avril 2010</a:t>
            </a:r>
            <a:r>
              <a:rPr lang="fr-FR" sz="2000" i="1" dirty="0">
                <a:latin typeface="Garamond" panose="02020404030301010803" pitchFamily="18" charset="0"/>
              </a:rPr>
              <a:t>, S. H. et autres c. Autriche</a:t>
            </a:r>
            <a:r>
              <a:rPr lang="fr-FR" sz="2000" dirty="0">
                <a:latin typeface="Garamond" panose="02020404030301010803" pitchFamily="18" charset="0"/>
              </a:rPr>
              <a:t>, pt 97 : </a:t>
            </a:r>
          </a:p>
          <a:p>
            <a:pPr marL="0" indent="0" algn="just">
              <a:buNone/>
            </a:pPr>
            <a:r>
              <a:rPr lang="fr-FR" sz="2000" dirty="0">
                <a:latin typeface="Garamond" panose="02020404030301010803" pitchFamily="18" charset="0"/>
              </a:rPr>
              <a:t>« </a:t>
            </a:r>
            <a:r>
              <a:rPr lang="fr-FR" sz="2000" i="1" dirty="0">
                <a:latin typeface="Garamond" panose="02020404030301010803" pitchFamily="18" charset="0"/>
              </a:rPr>
              <a:t>Le recours à la fécondation in vitro a suscité et continue de susciter de délicates interrogations d’ordre moral et éthique (…) </a:t>
            </a:r>
            <a:r>
              <a:rPr lang="fr-FR" sz="2000" i="1" dirty="0" err="1">
                <a:latin typeface="Garamond" panose="02020404030301010803" pitchFamily="18" charset="0"/>
              </a:rPr>
              <a:t>qu</a:t>
            </a:r>
            <a:r>
              <a:rPr lang="fr-FR" sz="2000" i="1" dirty="0">
                <a:latin typeface="Garamond" panose="02020404030301010803" pitchFamily="18" charset="0"/>
              </a:rPr>
              <a:t>’ il n’y a pas encore une claire communauté de vues entre les États membres » et que, de ce fait, « il y a lieu d’accorder à l’Etat défendeur une ample marge d’appréciatio</a:t>
            </a:r>
            <a:r>
              <a:rPr lang="fr-FR" sz="2000" dirty="0">
                <a:latin typeface="Garamond" panose="02020404030301010803" pitchFamily="18" charset="0"/>
              </a:rPr>
              <a:t>n».</a:t>
            </a:r>
          </a:p>
          <a:p>
            <a:pPr marL="0" indent="0" algn="just">
              <a:buNone/>
            </a:pPr>
            <a:r>
              <a:rPr lang="fr-FR" sz="2000" b="1" u="sng" dirty="0">
                <a:solidFill>
                  <a:srgbClr val="FF0000"/>
                </a:solidFill>
                <a:latin typeface="Garamond" panose="02020404030301010803" pitchFamily="18" charset="0"/>
              </a:rPr>
              <a:t>Des explications logiques : « concilier l’inconciliable » (S. Maljean-Dubois)</a:t>
            </a:r>
            <a:r>
              <a:rPr lang="fr-FR" sz="2000" u="sng" dirty="0">
                <a:solidFill>
                  <a:srgbClr val="FF0000"/>
                </a:solidFill>
                <a:latin typeface="Garamond" panose="02020404030301010803" pitchFamily="18" charset="0"/>
              </a:rPr>
              <a:t> </a:t>
            </a:r>
            <a:endParaRPr lang="fr-FR" sz="2000" u="sng" dirty="0">
              <a:latin typeface="Garamond" panose="02020404030301010803" pitchFamily="18" charset="0"/>
            </a:endParaRPr>
          </a:p>
          <a:p>
            <a:pPr marL="0" indent="0" algn="just">
              <a:buNone/>
            </a:pPr>
            <a:endParaRPr lang="fr-FR" sz="2000" dirty="0">
              <a:latin typeface="Garamond" panose="02020404030301010803" pitchFamily="18" charset="0"/>
            </a:endParaRPr>
          </a:p>
          <a:p>
            <a:pPr marL="0" indent="0" algn="just">
              <a:buNone/>
            </a:pPr>
            <a:endParaRPr lang="fr-FR" dirty="0">
              <a:latin typeface="Garamond" panose="02020404030301010803" pitchFamily="18" charset="0"/>
            </a:endParaRPr>
          </a:p>
        </p:txBody>
      </p:sp>
    </p:spTree>
    <p:extLst>
      <p:ext uri="{BB962C8B-B14F-4D97-AF65-F5344CB8AC3E}">
        <p14:creationId xmlns:p14="http://schemas.microsoft.com/office/powerpoint/2010/main" val="3986782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2BAFF8-D738-9E42-98B8-A63D3D83E6A4}"/>
              </a:ext>
            </a:extLst>
          </p:cNvPr>
          <p:cNvSpPr>
            <a:spLocks noGrp="1"/>
          </p:cNvSpPr>
          <p:nvPr>
            <p:ph type="title"/>
          </p:nvPr>
        </p:nvSpPr>
        <p:spPr>
          <a:xfrm flipV="1">
            <a:off x="973872" y="319406"/>
            <a:ext cx="10379927" cy="45719"/>
          </a:xfrm>
        </p:spPr>
        <p:txBody>
          <a:bodyPr>
            <a:normAutofit fontScale="90000"/>
          </a:bodyPr>
          <a:lstStyle/>
          <a:p>
            <a:endParaRPr lang="fr-FR" dirty="0"/>
          </a:p>
        </p:txBody>
      </p:sp>
      <p:sp>
        <p:nvSpPr>
          <p:cNvPr id="3" name="Espace réservé du contenu 2">
            <a:extLst>
              <a:ext uri="{FF2B5EF4-FFF2-40B4-BE49-F238E27FC236}">
                <a16:creationId xmlns:a16="http://schemas.microsoft.com/office/drawing/2014/main" id="{F3EF795B-5425-ED4E-877F-197D8C48E47C}"/>
              </a:ext>
            </a:extLst>
          </p:cNvPr>
          <p:cNvSpPr>
            <a:spLocks noGrp="1"/>
          </p:cNvSpPr>
          <p:nvPr>
            <p:ph idx="1"/>
          </p:nvPr>
        </p:nvSpPr>
        <p:spPr>
          <a:xfrm>
            <a:off x="522472" y="365125"/>
            <a:ext cx="10647556" cy="5857557"/>
          </a:xfrm>
        </p:spPr>
        <p:txBody>
          <a:bodyPr>
            <a:normAutofit fontScale="92500"/>
          </a:bodyPr>
          <a:lstStyle/>
          <a:p>
            <a:pPr marL="0" indent="0" algn="ctr">
              <a:buNone/>
            </a:pPr>
            <a:r>
              <a:rPr lang="fr-FR" sz="2600" b="1" u="sng" dirty="0">
                <a:solidFill>
                  <a:srgbClr val="FF0000"/>
                </a:solidFill>
                <a:latin typeface="Garamond" panose="02020404030301010803" pitchFamily="18" charset="0"/>
              </a:rPr>
              <a:t>Hypothèse : MAIS, en creux, des processus de détermination des principes en matière de bioéthique</a:t>
            </a:r>
          </a:p>
          <a:p>
            <a:pPr marL="0" indent="0" algn="ctr">
              <a:buNone/>
            </a:pPr>
            <a:r>
              <a:rPr lang="fr-FR" sz="2600" b="1" u="sng" dirty="0">
                <a:solidFill>
                  <a:srgbClr val="FF0000"/>
                </a:solidFill>
                <a:latin typeface="Garamond" panose="02020404030301010803" pitchFamily="18" charset="0"/>
              </a:rPr>
              <a:t> </a:t>
            </a:r>
          </a:p>
          <a:p>
            <a:pPr marL="0" indent="0" algn="just">
              <a:buNone/>
            </a:pPr>
            <a:endParaRPr lang="fr-FR" sz="1600" dirty="0">
              <a:latin typeface="Garamond" panose="02020404030301010803" pitchFamily="18" charset="0"/>
            </a:endParaRPr>
          </a:p>
          <a:p>
            <a:pPr marL="0" indent="0" algn="just">
              <a:buNone/>
            </a:pPr>
            <a:r>
              <a:rPr lang="fr-FR" sz="2200" dirty="0">
                <a:latin typeface="Garamond" panose="02020404030301010803" pitchFamily="18" charset="0"/>
              </a:rPr>
              <a:t>Au plan régional, européen, la conciliation des points de vue est facilitée </a:t>
            </a:r>
          </a:p>
          <a:p>
            <a:pPr algn="just">
              <a:buFontTx/>
              <a:buChar char="-"/>
            </a:pPr>
            <a:r>
              <a:rPr lang="fr-FR" sz="2200" dirty="0">
                <a:latin typeface="Garamond" panose="02020404030301010803" pitchFamily="18" charset="0"/>
              </a:rPr>
              <a:t>par le nombre plus réduit de points de vue à concilier. </a:t>
            </a:r>
          </a:p>
          <a:p>
            <a:pPr algn="just">
              <a:buFontTx/>
              <a:buChar char="-"/>
            </a:pPr>
            <a:r>
              <a:rPr lang="fr-FR" sz="2200" dirty="0">
                <a:latin typeface="Garamond" panose="02020404030301010803" pitchFamily="18" charset="0"/>
              </a:rPr>
              <a:t>par « la compétence et la capacité (grâce notamment au recours au vote majoritaire) dont les organisations européennes disposent pour élaborer des normes ayant force obligatoire » (L. </a:t>
            </a:r>
            <a:r>
              <a:rPr lang="fr-FR" sz="2200" dirty="0" err="1">
                <a:latin typeface="Garamond" panose="02020404030301010803" pitchFamily="18" charset="0"/>
              </a:rPr>
              <a:t>Dubouis</a:t>
            </a:r>
            <a:r>
              <a:rPr lang="fr-FR" sz="2200" dirty="0">
                <a:latin typeface="Garamond" panose="02020404030301010803" pitchFamily="18" charset="0"/>
              </a:rPr>
              <a:t>)</a:t>
            </a:r>
          </a:p>
          <a:p>
            <a:pPr marL="0" indent="0" algn="just">
              <a:buNone/>
            </a:pPr>
            <a:endParaRPr lang="fr-FR" sz="2200" u="sng" dirty="0">
              <a:solidFill>
                <a:srgbClr val="FF0000"/>
              </a:solidFill>
              <a:latin typeface="Garamond" panose="02020404030301010803" pitchFamily="18" charset="0"/>
            </a:endParaRPr>
          </a:p>
          <a:p>
            <a:pPr marL="0" indent="0" algn="ctr">
              <a:buNone/>
            </a:pPr>
            <a:endParaRPr lang="fr-FR" sz="2200" u="sng" dirty="0">
              <a:solidFill>
                <a:srgbClr val="FF0000"/>
              </a:solidFill>
              <a:latin typeface="Garamond" panose="02020404030301010803" pitchFamily="18" charset="0"/>
            </a:endParaRPr>
          </a:p>
          <a:p>
            <a:pPr marL="0" indent="0" algn="ctr">
              <a:buNone/>
            </a:pPr>
            <a:endParaRPr lang="fr-FR" sz="2200" u="sng" dirty="0">
              <a:solidFill>
                <a:srgbClr val="FF0000"/>
              </a:solidFill>
              <a:latin typeface="Garamond" panose="02020404030301010803" pitchFamily="18" charset="0"/>
            </a:endParaRPr>
          </a:p>
          <a:p>
            <a:pPr marL="0" indent="0" algn="ctr">
              <a:buNone/>
            </a:pPr>
            <a:endParaRPr lang="fr-FR" sz="2200" b="1" u="sng" dirty="0">
              <a:solidFill>
                <a:srgbClr val="FF0000"/>
              </a:solidFill>
              <a:latin typeface="Garamond" panose="02020404030301010803" pitchFamily="18" charset="0"/>
            </a:endParaRPr>
          </a:p>
          <a:p>
            <a:pPr marL="0" indent="0" algn="ctr">
              <a:buNone/>
            </a:pPr>
            <a:endParaRPr lang="fr-FR" sz="2200" b="1" u="sng" dirty="0">
              <a:solidFill>
                <a:srgbClr val="FF0000"/>
              </a:solidFill>
              <a:latin typeface="Garamond" panose="02020404030301010803" pitchFamily="18" charset="0"/>
            </a:endParaRPr>
          </a:p>
          <a:p>
            <a:pPr marL="0" indent="0" algn="ctr">
              <a:buNone/>
            </a:pPr>
            <a:r>
              <a:rPr lang="fr-FR" sz="2200" b="1" u="sng" dirty="0">
                <a:solidFill>
                  <a:srgbClr val="FF0000"/>
                </a:solidFill>
                <a:latin typeface="Garamond" panose="02020404030301010803" pitchFamily="18" charset="0"/>
              </a:rPr>
              <a:t>Illustration</a:t>
            </a:r>
            <a:r>
              <a:rPr lang="fr-FR" sz="2200" b="1" dirty="0">
                <a:latin typeface="Garamond" panose="02020404030301010803" pitchFamily="18" charset="0"/>
              </a:rPr>
              <a:t> </a:t>
            </a:r>
          </a:p>
          <a:p>
            <a:pPr marL="0" indent="0" algn="ctr">
              <a:buNone/>
            </a:pPr>
            <a:r>
              <a:rPr lang="fr-FR" sz="2200" dirty="0">
                <a:latin typeface="Garamond" panose="02020404030301010803" pitchFamily="18" charset="0"/>
              </a:rPr>
              <a:t>à travers le débat sur le nouvelles techniques d’édition du génome humain</a:t>
            </a:r>
            <a:endParaRPr lang="fr-FR" sz="2000" dirty="0">
              <a:latin typeface="Garamond" panose="02020404030301010803" pitchFamily="18" charset="0"/>
            </a:endParaRPr>
          </a:p>
          <a:p>
            <a:pPr marL="0" indent="0">
              <a:buNone/>
            </a:pPr>
            <a:endParaRPr lang="fr-FR" sz="2000" dirty="0">
              <a:latin typeface="Garamond" panose="02020404030301010803" pitchFamily="18" charset="0"/>
            </a:endParaRPr>
          </a:p>
        </p:txBody>
      </p:sp>
      <p:sp>
        <p:nvSpPr>
          <p:cNvPr id="4" name="Flèche vers le bas 3">
            <a:extLst>
              <a:ext uri="{FF2B5EF4-FFF2-40B4-BE49-F238E27FC236}">
                <a16:creationId xmlns:a16="http://schemas.microsoft.com/office/drawing/2014/main" id="{4FCDB9CF-A154-CC48-ADFE-1C8F1BBE93E1}"/>
              </a:ext>
            </a:extLst>
          </p:cNvPr>
          <p:cNvSpPr/>
          <p:nvPr/>
        </p:nvSpPr>
        <p:spPr>
          <a:xfrm>
            <a:off x="5264166" y="4219064"/>
            <a:ext cx="747167" cy="945219"/>
          </a:xfrm>
          <a:prstGeom prst="downArrow">
            <a:avLst>
              <a:gd name="adj1" fmla="val 41525"/>
              <a:gd name="adj2" fmla="val 4576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2479736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2AB5D5-1EF4-A643-8D0F-AB63B085BA40}"/>
              </a:ext>
            </a:extLst>
          </p:cNvPr>
          <p:cNvSpPr>
            <a:spLocks noGrp="1"/>
          </p:cNvSpPr>
          <p:nvPr>
            <p:ph type="title"/>
          </p:nvPr>
        </p:nvSpPr>
        <p:spPr>
          <a:xfrm>
            <a:off x="838200" y="365125"/>
            <a:ext cx="10515600" cy="155265"/>
          </a:xfrm>
        </p:spPr>
        <p:txBody>
          <a:bodyPr>
            <a:normAutofit fontScale="90000"/>
          </a:bodyPr>
          <a:lstStyle/>
          <a:p>
            <a:endParaRPr lang="fr-FR" dirty="0"/>
          </a:p>
        </p:txBody>
      </p:sp>
      <p:sp>
        <p:nvSpPr>
          <p:cNvPr id="3" name="Espace réservé du contenu 2">
            <a:extLst>
              <a:ext uri="{FF2B5EF4-FFF2-40B4-BE49-F238E27FC236}">
                <a16:creationId xmlns:a16="http://schemas.microsoft.com/office/drawing/2014/main" id="{742E95B2-50D2-C744-8BA2-961272A87D2A}"/>
              </a:ext>
            </a:extLst>
          </p:cNvPr>
          <p:cNvSpPr>
            <a:spLocks noGrp="1"/>
          </p:cNvSpPr>
          <p:nvPr>
            <p:ph idx="1"/>
          </p:nvPr>
        </p:nvSpPr>
        <p:spPr>
          <a:xfrm>
            <a:off x="156117" y="104078"/>
            <a:ext cx="11197683" cy="6460273"/>
          </a:xfrm>
        </p:spPr>
        <p:txBody>
          <a:bodyPr>
            <a:normAutofit/>
          </a:bodyPr>
          <a:lstStyle/>
          <a:p>
            <a:pPr marL="0" indent="0" algn="just">
              <a:buNone/>
            </a:pPr>
            <a:r>
              <a:rPr lang="fr-FR" sz="2000" b="1" dirty="0">
                <a:solidFill>
                  <a:srgbClr val="FF0000"/>
                </a:solidFill>
                <a:latin typeface="Garamond" panose="02020404030301010803" pitchFamily="18" charset="0"/>
              </a:rPr>
              <a:t>Les nouvelles techniques de modification ou « édition » du génome ? De quoi s’agit-il ?</a:t>
            </a:r>
            <a:r>
              <a:rPr lang="fr-FR" sz="2000" b="1" dirty="0">
                <a:latin typeface="Garamond" panose="02020404030301010803" pitchFamily="18" charset="0"/>
              </a:rPr>
              <a:t> </a:t>
            </a:r>
            <a:endParaRPr lang="fr-FR" sz="2000" dirty="0">
              <a:latin typeface="Garamond" panose="02020404030301010803" pitchFamily="18" charset="0"/>
            </a:endParaRPr>
          </a:p>
          <a:p>
            <a:pPr algn="just">
              <a:buFontTx/>
              <a:buChar char="-"/>
            </a:pPr>
            <a:endParaRPr lang="fr-FR" sz="2900" dirty="0">
              <a:latin typeface="Garamond" panose="02020404030301010803" pitchFamily="18" charset="0"/>
            </a:endParaRPr>
          </a:p>
          <a:p>
            <a:pPr algn="just">
              <a:buFontTx/>
              <a:buChar char="-"/>
            </a:pPr>
            <a:r>
              <a:rPr lang="fr-FR" sz="2000" dirty="0">
                <a:latin typeface="Garamond" panose="02020404030301010803" pitchFamily="18" charset="0"/>
              </a:rPr>
              <a:t>Un vaste ensemble de techniques : mutagénèse dirigée à l’aide d’oligonucléotides (ODM) ; CRISPR-Cas9 ou « ciseau moléculaire » ; Doigts de zinc ; </a:t>
            </a:r>
            <a:r>
              <a:rPr lang="fr-FR" sz="2000" dirty="0" err="1">
                <a:latin typeface="Garamond" panose="02020404030301010803" pitchFamily="18" charset="0"/>
              </a:rPr>
              <a:t>Talen</a:t>
            </a:r>
            <a:r>
              <a:rPr lang="fr-FR" sz="2000" dirty="0">
                <a:latin typeface="Garamond" panose="02020404030301010803" pitchFamily="18" charset="0"/>
              </a:rPr>
              <a:t> ; </a:t>
            </a:r>
            <a:r>
              <a:rPr lang="fr-FR" sz="2000" dirty="0" err="1">
                <a:latin typeface="Garamond" panose="02020404030301010803" pitchFamily="18" charset="0"/>
              </a:rPr>
              <a:t>cisgénèse</a:t>
            </a:r>
            <a:r>
              <a:rPr lang="fr-FR" sz="2000" dirty="0">
                <a:latin typeface="Garamond" panose="02020404030301010803" pitchFamily="18" charset="0"/>
              </a:rPr>
              <a:t> ; </a:t>
            </a:r>
            <a:r>
              <a:rPr lang="fr-FR" sz="2000" dirty="0" err="1">
                <a:latin typeface="Garamond" panose="02020404030301010803" pitchFamily="18" charset="0"/>
              </a:rPr>
              <a:t>intragénèse</a:t>
            </a:r>
            <a:r>
              <a:rPr lang="fr-FR" sz="2000" dirty="0">
                <a:latin typeface="Garamond" panose="02020404030301010803" pitchFamily="18" charset="0"/>
              </a:rPr>
              <a:t>....</a:t>
            </a:r>
          </a:p>
          <a:p>
            <a:pPr marL="0" indent="0" algn="just">
              <a:buNone/>
            </a:pPr>
            <a:endParaRPr lang="fr-FR" sz="2000" dirty="0">
              <a:latin typeface="Garamond" panose="02020404030301010803" pitchFamily="18" charset="0"/>
            </a:endParaRPr>
          </a:p>
          <a:p>
            <a:pPr algn="just">
              <a:buFontTx/>
              <a:buChar char="-"/>
            </a:pPr>
            <a:r>
              <a:rPr lang="fr-FR" sz="2000" dirty="0">
                <a:latin typeface="Garamond" panose="02020404030301010803" pitchFamily="18" charset="0"/>
              </a:rPr>
              <a:t>D</a:t>
            </a:r>
            <a:r>
              <a:rPr lang="fr-FR" sz="2000" b="1" dirty="0">
                <a:latin typeface="Garamond" panose="02020404030301010803" pitchFamily="18" charset="0"/>
              </a:rPr>
              <a:t>ans le domaine végétal, </a:t>
            </a:r>
            <a:r>
              <a:rPr lang="fr-FR" sz="2000" dirty="0">
                <a:latin typeface="Garamond" panose="02020404030301010803" pitchFamily="18" charset="0"/>
              </a:rPr>
              <a:t>applications multiples : lutte contre le stress hydrique, adaptation à la salinité, amélioration du goût ou de la conservation… et tolérance aux herbicides. </a:t>
            </a:r>
          </a:p>
          <a:p>
            <a:pPr marL="0" indent="0" algn="just">
              <a:buNone/>
            </a:pPr>
            <a:endParaRPr lang="fr-FR" sz="2000" dirty="0">
              <a:latin typeface="Garamond" panose="02020404030301010803" pitchFamily="18" charset="0"/>
            </a:endParaRPr>
          </a:p>
          <a:p>
            <a:pPr algn="just">
              <a:buFontTx/>
              <a:buChar char="-"/>
            </a:pPr>
            <a:r>
              <a:rPr lang="fr-FR" sz="2000" dirty="0">
                <a:latin typeface="Garamond" panose="02020404030301010803" pitchFamily="18" charset="0"/>
              </a:rPr>
              <a:t>Techniques très </a:t>
            </a:r>
            <a:r>
              <a:rPr lang="fr-FR" sz="2000" b="1" dirty="0">
                <a:latin typeface="Garamond" panose="02020404030301010803" pitchFamily="18" charset="0"/>
              </a:rPr>
              <a:t>hétérogènes </a:t>
            </a:r>
            <a:r>
              <a:rPr lang="fr-FR" sz="2000" dirty="0">
                <a:latin typeface="Garamond" panose="02020404030301010803" pitchFamily="18" charset="0"/>
              </a:rPr>
              <a:t>: </a:t>
            </a:r>
          </a:p>
          <a:p>
            <a:pPr algn="just">
              <a:buFontTx/>
              <a:buChar char="-"/>
            </a:pPr>
            <a:endParaRPr lang="fr-FR" sz="2000" dirty="0">
              <a:latin typeface="Garamond" panose="02020404030301010803" pitchFamily="18" charset="0"/>
            </a:endParaRPr>
          </a:p>
          <a:p>
            <a:pPr marL="0" indent="0" algn="just">
              <a:buNone/>
            </a:pPr>
            <a:r>
              <a:rPr lang="fr-FR" sz="2000" dirty="0">
                <a:latin typeface="Garamond" panose="02020404030301010803" pitchFamily="18" charset="0"/>
              </a:rPr>
              <a:t> 	* Certaines viennent enrichir, par de nouveaux outils, les techniques de transgénèse « classiques». </a:t>
            </a:r>
          </a:p>
          <a:p>
            <a:pPr marL="914400" lvl="2" indent="0" algn="just">
              <a:buNone/>
            </a:pPr>
            <a:endParaRPr lang="fr-FR" dirty="0">
              <a:latin typeface="Garamond" panose="02020404030301010803" pitchFamily="18" charset="0"/>
            </a:endParaRPr>
          </a:p>
          <a:p>
            <a:pPr marL="914400" lvl="2" indent="0" algn="just">
              <a:buNone/>
            </a:pPr>
            <a:r>
              <a:rPr lang="fr-FR" dirty="0">
                <a:latin typeface="Garamond" panose="02020404030301010803" pitchFamily="18" charset="0"/>
              </a:rPr>
              <a:t>* D’autres, comme la « mutagénèse dirigée » ou « ciblée », sont </a:t>
            </a:r>
            <a:r>
              <a:rPr lang="fr-FR" b="1" dirty="0">
                <a:latin typeface="Garamond" panose="02020404030301010803" pitchFamily="18" charset="0"/>
              </a:rPr>
              <a:t>bien différentes </a:t>
            </a:r>
            <a:r>
              <a:rPr lang="fr-FR" dirty="0">
                <a:latin typeface="Garamond" panose="02020404030301010803" pitchFamily="18" charset="0"/>
              </a:rPr>
              <a:t>en ce qu’elles </a:t>
            </a:r>
            <a:r>
              <a:rPr lang="fr-FR" b="1" dirty="0">
                <a:latin typeface="Garamond" panose="02020404030301010803" pitchFamily="18" charset="0"/>
              </a:rPr>
              <a:t>n’impliquent pas l’insertion d’un gène étranger</a:t>
            </a:r>
            <a:r>
              <a:rPr lang="fr-FR" dirty="0">
                <a:latin typeface="Garamond" panose="02020404030301010803" pitchFamily="18" charset="0"/>
              </a:rPr>
              <a:t> dans un organisme mais uniquement la régulation, de façon ciblée, de l’expression d’un ou plusieurs de ses gènes. </a:t>
            </a:r>
          </a:p>
          <a:p>
            <a:pPr marL="0" indent="0" algn="just">
              <a:buNone/>
            </a:pPr>
            <a:endParaRPr lang="fr-FR" sz="2000" dirty="0">
              <a:latin typeface="Garamond" panose="02020404030301010803" pitchFamily="18" charset="0"/>
            </a:endParaRPr>
          </a:p>
          <a:p>
            <a:pPr algn="just">
              <a:buFontTx/>
              <a:buChar char="-"/>
            </a:pPr>
            <a:endParaRPr lang="fr-FR" sz="2300" dirty="0">
              <a:latin typeface="Garamond" panose="02020404030301010803" pitchFamily="18" charset="0"/>
            </a:endParaRPr>
          </a:p>
          <a:p>
            <a:endParaRPr lang="fr-FR" dirty="0"/>
          </a:p>
        </p:txBody>
      </p:sp>
    </p:spTree>
    <p:extLst>
      <p:ext uri="{BB962C8B-B14F-4D97-AF65-F5344CB8AC3E}">
        <p14:creationId xmlns:p14="http://schemas.microsoft.com/office/powerpoint/2010/main" val="1100428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248EEB-0EDF-424D-BA31-3EB261A67932}"/>
              </a:ext>
            </a:extLst>
          </p:cNvPr>
          <p:cNvSpPr>
            <a:spLocks noGrp="1"/>
          </p:cNvSpPr>
          <p:nvPr>
            <p:ph type="title"/>
          </p:nvPr>
        </p:nvSpPr>
        <p:spPr>
          <a:xfrm>
            <a:off x="683941" y="365125"/>
            <a:ext cx="10669859" cy="45719"/>
          </a:xfrm>
        </p:spPr>
        <p:txBody>
          <a:bodyPr>
            <a:normAutofit fontScale="90000"/>
          </a:bodyPr>
          <a:lstStyle/>
          <a:p>
            <a:endParaRPr lang="fr-FR" dirty="0"/>
          </a:p>
        </p:txBody>
      </p:sp>
      <p:sp>
        <p:nvSpPr>
          <p:cNvPr id="3" name="Espace réservé du contenu 2">
            <a:extLst>
              <a:ext uri="{FF2B5EF4-FFF2-40B4-BE49-F238E27FC236}">
                <a16:creationId xmlns:a16="http://schemas.microsoft.com/office/drawing/2014/main" id="{D0D7D249-BB26-D745-AC15-E78932FE5689}"/>
              </a:ext>
            </a:extLst>
          </p:cNvPr>
          <p:cNvSpPr>
            <a:spLocks noGrp="1"/>
          </p:cNvSpPr>
          <p:nvPr>
            <p:ph idx="1"/>
          </p:nvPr>
        </p:nvSpPr>
        <p:spPr>
          <a:xfrm>
            <a:off x="96383" y="70983"/>
            <a:ext cx="11311262" cy="6016329"/>
          </a:xfrm>
        </p:spPr>
        <p:txBody>
          <a:bodyPr>
            <a:normAutofit fontScale="25000" lnSpcReduction="20000"/>
          </a:bodyPr>
          <a:lstStyle/>
          <a:p>
            <a:pPr marL="0" indent="0">
              <a:buNone/>
            </a:pPr>
            <a:r>
              <a:rPr lang="fr-FR" sz="8000" b="1" dirty="0">
                <a:solidFill>
                  <a:srgbClr val="FF0000"/>
                </a:solidFill>
                <a:latin typeface="Garamond" panose="02020404030301010803" pitchFamily="18" charset="0"/>
              </a:rPr>
              <a:t>Le débat a rapidement eu lieu au niveau du droit européen, pourquoi ? </a:t>
            </a:r>
          </a:p>
          <a:p>
            <a:pPr marL="0" indent="0">
              <a:buNone/>
            </a:pPr>
            <a:endParaRPr lang="fr-FR" sz="3600" b="1" dirty="0">
              <a:solidFill>
                <a:srgbClr val="FF0000"/>
              </a:solidFill>
              <a:latin typeface="Garamond" panose="02020404030301010803" pitchFamily="18" charset="0"/>
            </a:endParaRPr>
          </a:p>
          <a:p>
            <a:pPr>
              <a:buFontTx/>
              <a:buChar char="-"/>
            </a:pPr>
            <a:r>
              <a:rPr lang="fr-FR" sz="6200" dirty="0">
                <a:latin typeface="Garamond" panose="02020404030301010803" pitchFamily="18" charset="0"/>
              </a:rPr>
              <a:t>Aucun texte spécifique : caractère récent des techniques</a:t>
            </a:r>
          </a:p>
          <a:p>
            <a:pPr>
              <a:buFontTx/>
              <a:buChar char="-"/>
            </a:pPr>
            <a:r>
              <a:rPr lang="fr-FR" sz="6200" dirty="0">
                <a:latin typeface="Garamond" panose="02020404030301010803" pitchFamily="18" charset="0"/>
              </a:rPr>
              <a:t>Le droit préexistant applicable : le droit des organismes génétiquement modifiés </a:t>
            </a:r>
          </a:p>
          <a:p>
            <a:pPr>
              <a:buFontTx/>
              <a:buChar char="-"/>
            </a:pPr>
            <a:r>
              <a:rPr lang="fr-FR" sz="6200" dirty="0">
                <a:latin typeface="Garamond" panose="02020404030301010803" pitchFamily="18" charset="0"/>
              </a:rPr>
              <a:t>Principalement du droit de l’Union européenne : Directive 2001/18/CE du 12 mars 2001 relative à la dissémination volontaire d’OGM dans l’environnement.</a:t>
            </a:r>
          </a:p>
          <a:p>
            <a:pPr marL="0" indent="0">
              <a:buNone/>
            </a:pPr>
            <a:endParaRPr lang="fr-FR" sz="6200" dirty="0">
              <a:solidFill>
                <a:srgbClr val="FF0000"/>
              </a:solidFill>
              <a:latin typeface="Garamond" panose="02020404030301010803" pitchFamily="18" charset="0"/>
            </a:endParaRPr>
          </a:p>
          <a:p>
            <a:pPr marL="0" indent="0">
              <a:buNone/>
            </a:pPr>
            <a:endParaRPr lang="fr-FR" sz="6200" dirty="0">
              <a:solidFill>
                <a:srgbClr val="FF0000"/>
              </a:solidFill>
              <a:latin typeface="Garamond" panose="02020404030301010803" pitchFamily="18" charset="0"/>
            </a:endParaRPr>
          </a:p>
          <a:p>
            <a:pPr marL="0" indent="0">
              <a:buNone/>
            </a:pPr>
            <a:r>
              <a:rPr lang="fr-FR" sz="6200" b="1" dirty="0">
                <a:solidFill>
                  <a:srgbClr val="FF0000"/>
                </a:solidFill>
                <a:latin typeface="Garamond" panose="02020404030301010803" pitchFamily="18" charset="0"/>
              </a:rPr>
              <a:t>Question à résoudre : celle de la qualification ou non des organismes issus de ces nouvelles techniques en tant qu’organismes génétiquement modifiées</a:t>
            </a:r>
          </a:p>
          <a:p>
            <a:pPr marL="0" indent="0">
              <a:buNone/>
            </a:pPr>
            <a:endParaRPr lang="fr-FR" sz="6200" dirty="0">
              <a:latin typeface="Garamond" panose="02020404030301010803" pitchFamily="18" charset="0"/>
            </a:endParaRPr>
          </a:p>
          <a:p>
            <a:pPr>
              <a:buFontTx/>
              <a:buChar char="-"/>
            </a:pPr>
            <a:r>
              <a:rPr lang="fr-FR" sz="6200" dirty="0">
                <a:latin typeface="Garamond" panose="02020404030301010803" pitchFamily="18" charset="0"/>
              </a:rPr>
              <a:t>Question portée devant le Conseil d’Etat par des associations et confédérations (notamment confédération paysanne)</a:t>
            </a:r>
          </a:p>
          <a:p>
            <a:pPr>
              <a:buFontTx/>
              <a:buChar char="-"/>
            </a:pPr>
            <a:endParaRPr lang="fr-FR" sz="6200" dirty="0">
              <a:latin typeface="Garamond" panose="02020404030301010803" pitchFamily="18" charset="0"/>
            </a:endParaRPr>
          </a:p>
          <a:p>
            <a:pPr>
              <a:buFontTx/>
              <a:buChar char="-"/>
            </a:pPr>
            <a:r>
              <a:rPr lang="fr-FR" sz="6200" dirty="0">
                <a:latin typeface="Garamond" panose="02020404030301010803" pitchFamily="18" charset="0"/>
              </a:rPr>
              <a:t>Parce qu’il s’agissait d’interpréter une directive, logiquement, question renvoyée à la Cour de justice de l’Union européenne</a:t>
            </a:r>
          </a:p>
          <a:p>
            <a:pPr>
              <a:buFontTx/>
              <a:buChar char="-"/>
            </a:pPr>
            <a:endParaRPr lang="fr-FR" sz="6200" dirty="0">
              <a:latin typeface="Garamond" panose="02020404030301010803" pitchFamily="18" charset="0"/>
            </a:endParaRPr>
          </a:p>
          <a:p>
            <a:pPr>
              <a:buFontTx/>
              <a:buChar char="-"/>
            </a:pPr>
            <a:r>
              <a:rPr lang="fr-FR" sz="6200" dirty="0">
                <a:latin typeface="Garamond" panose="02020404030301010803" pitchFamily="18" charset="0"/>
              </a:rPr>
              <a:t>Question déterminante tout à la fois pour le public et pour les acteurs économiques </a:t>
            </a:r>
          </a:p>
          <a:p>
            <a:pPr marL="0" indent="0">
              <a:buNone/>
            </a:pPr>
            <a:r>
              <a:rPr lang="fr-FR" sz="6200" dirty="0">
                <a:latin typeface="Garamond" panose="02020404030301010803" pitchFamily="18" charset="0"/>
              </a:rPr>
              <a:t>Soumission au mesures de précaution établies par la directive 2001/18 (évaluation approfondie des incidences environnementales et sanitaires, autorisation de mise sur le marché, étiquetage, traçabilité)</a:t>
            </a:r>
            <a:endParaRPr lang="fr-FR" sz="6200" dirty="0">
              <a:solidFill>
                <a:srgbClr val="FF0000"/>
              </a:solidFill>
              <a:latin typeface="Garamond" panose="02020404030301010803" pitchFamily="18" charset="0"/>
            </a:endParaRPr>
          </a:p>
          <a:p>
            <a:pPr marL="0" indent="0">
              <a:buNone/>
            </a:pPr>
            <a:endParaRPr lang="fr-FR" sz="3600" dirty="0">
              <a:latin typeface="Garamond" panose="02020404030301010803" pitchFamily="18" charset="0"/>
            </a:endParaRPr>
          </a:p>
          <a:p>
            <a:pPr marL="0" indent="0">
              <a:buNone/>
            </a:pPr>
            <a:r>
              <a:rPr lang="fr-FR" sz="3600" dirty="0">
                <a:latin typeface="Garamond" panose="02020404030301010803" pitchFamily="18" charset="0"/>
              </a:rPr>
              <a:t>				ou non </a:t>
            </a:r>
          </a:p>
          <a:p>
            <a:pPr marL="0" indent="0">
              <a:buNone/>
            </a:pPr>
            <a:endParaRPr lang="fr-FR" dirty="0"/>
          </a:p>
          <a:p>
            <a:endParaRPr lang="fr-FR" dirty="0"/>
          </a:p>
        </p:txBody>
      </p:sp>
      <p:cxnSp>
        <p:nvCxnSpPr>
          <p:cNvPr id="5" name="Connecteur droit avec flèche 4">
            <a:extLst>
              <a:ext uri="{FF2B5EF4-FFF2-40B4-BE49-F238E27FC236}">
                <a16:creationId xmlns:a16="http://schemas.microsoft.com/office/drawing/2014/main" id="{F6EF0CA7-04A5-1743-BDF2-A38639374EAC}"/>
              </a:ext>
            </a:extLst>
          </p:cNvPr>
          <p:cNvCxnSpPr>
            <a:cxnSpLocks/>
          </p:cNvCxnSpPr>
          <p:nvPr/>
        </p:nvCxnSpPr>
        <p:spPr>
          <a:xfrm>
            <a:off x="2603500" y="5609167"/>
            <a:ext cx="1270000" cy="31750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0761177"/>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6445</TotalTime>
  <Words>1247</Words>
  <Application>Microsoft Office PowerPoint</Application>
  <PresentationFormat>Grand écran</PresentationFormat>
  <Paragraphs>240</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             Ce que dit une organisation internationale (l’Union européenne) de la bioéthique et du développement durable :  Réflexions à partir du débat sur les nouvelles techniques d’édition du génome dans le domaine végétal  Estelle Brosset Professeur de droit  Chaire Jean Monnet Centre d’Etudes et de Recherches Internationales et Communautaires Aix Marseille Université  Université du Costa Rica VI Forum Franco-Latino Américain de bioéthique 2-3 mai 2019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 </vt:lpstr>
      <vt:lpstr>Présentation PowerPoint</vt:lpstr>
      <vt:lpstr>Présentation PowerPoint</vt:lpstr>
      <vt:lpstr>Présentation PowerPoint</vt:lpstr>
      <vt:lpstr>Le droit compris international et européen de la bioéthique n'est pas uniquement la formalisation d’un équilibre entre des valeurs préexistantes dans chaque Etat, équilibre d’ailleurs souvent impossible tant les valeurs divergent.  Il participe également par lui-même à la constitution de ces équilibres et a des effets sur la manière de vivre et de se représenter la vie en Europe.    Il comprend - en son sein et selon ses propres formes - des concepts éthiques  qui informent nos vies.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BROSSET Estelle</dc:creator>
  <cp:lastModifiedBy>BROSSET Estelle</cp:lastModifiedBy>
  <cp:revision>80</cp:revision>
  <cp:lastPrinted>2018-03-12T16:21:04Z</cp:lastPrinted>
  <dcterms:created xsi:type="dcterms:W3CDTF">2018-02-12T11:30:07Z</dcterms:created>
  <dcterms:modified xsi:type="dcterms:W3CDTF">2019-05-03T14:06:01Z</dcterms:modified>
</cp:coreProperties>
</file>