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718" autoAdjust="0"/>
  </p:normalViewPr>
  <p:slideViewPr>
    <p:cSldViewPr>
      <p:cViewPr varScale="1">
        <p:scale>
          <a:sx n="55" d="100"/>
          <a:sy n="55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D4E18-CA52-458F-865C-BEB30FFE045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7CF2A958-FF18-413A-93F8-0A5F13AA6ACB}">
      <dgm:prSet phldrT="[Texte]"/>
      <dgm:spPr/>
      <dgm:t>
        <a:bodyPr/>
        <a:lstStyle/>
        <a:p>
          <a:r>
            <a:rPr lang="fr-FR" dirty="0" smtClean="0"/>
            <a:t>Cooperaci</a:t>
          </a:r>
          <a:r>
            <a:rPr lang="fr-FR" dirty="0" smtClean="0">
              <a:latin typeface="Arial"/>
              <a:cs typeface="Arial"/>
            </a:rPr>
            <a:t>ó</a:t>
          </a:r>
          <a:r>
            <a:rPr lang="fr-FR" dirty="0" smtClean="0"/>
            <a:t>n</a:t>
          </a:r>
          <a:endParaRPr lang="fr-FR" dirty="0"/>
        </a:p>
      </dgm:t>
    </dgm:pt>
    <dgm:pt modelId="{D7B32DE5-AC4F-433B-8E42-B61DECD5147E}" type="parTrans" cxnId="{C8699D2B-2C0C-4210-AB6A-16F863051131}">
      <dgm:prSet/>
      <dgm:spPr/>
      <dgm:t>
        <a:bodyPr/>
        <a:lstStyle/>
        <a:p>
          <a:endParaRPr lang="fr-FR"/>
        </a:p>
      </dgm:t>
    </dgm:pt>
    <dgm:pt modelId="{05F51091-B4AB-455D-8174-34824E62A819}" type="sibTrans" cxnId="{C8699D2B-2C0C-4210-AB6A-16F863051131}">
      <dgm:prSet/>
      <dgm:spPr/>
      <dgm:t>
        <a:bodyPr/>
        <a:lstStyle/>
        <a:p>
          <a:endParaRPr lang="fr-FR"/>
        </a:p>
      </dgm:t>
    </dgm:pt>
    <dgm:pt modelId="{39EC928E-C89A-496E-B23F-7331DE853D1E}">
      <dgm:prSet phldrT="[Texte]"/>
      <dgm:spPr/>
      <dgm:t>
        <a:bodyPr/>
        <a:lstStyle/>
        <a:p>
          <a:r>
            <a:rPr lang="fr-FR" dirty="0" smtClean="0"/>
            <a:t>Endeudamiento</a:t>
          </a:r>
          <a:endParaRPr lang="fr-FR" dirty="0"/>
        </a:p>
      </dgm:t>
    </dgm:pt>
    <dgm:pt modelId="{44533BC3-7EE5-45F5-9064-F392FB5AA524}" type="parTrans" cxnId="{E374924D-D35B-410E-BF9D-092C5FE11F39}">
      <dgm:prSet/>
      <dgm:spPr/>
      <dgm:t>
        <a:bodyPr/>
        <a:lstStyle/>
        <a:p>
          <a:endParaRPr lang="fr-FR"/>
        </a:p>
      </dgm:t>
    </dgm:pt>
    <dgm:pt modelId="{03A683B6-B9DF-4D40-ADEB-1DB59076C7ED}" type="sibTrans" cxnId="{E374924D-D35B-410E-BF9D-092C5FE11F39}">
      <dgm:prSet/>
      <dgm:spPr/>
      <dgm:t>
        <a:bodyPr/>
        <a:lstStyle/>
        <a:p>
          <a:endParaRPr lang="fr-FR"/>
        </a:p>
      </dgm:t>
    </dgm:pt>
    <dgm:pt modelId="{1108897F-2A79-45EA-A1E8-09EAD7B758C4}">
      <dgm:prSet phldrT="[Texte]"/>
      <dgm:spPr/>
      <dgm:t>
        <a:bodyPr/>
        <a:lstStyle/>
        <a:p>
          <a:r>
            <a:rPr lang="fr-FR" dirty="0" smtClean="0"/>
            <a:t>Desigualdad y pobreza</a:t>
          </a:r>
          <a:endParaRPr lang="fr-FR" dirty="0"/>
        </a:p>
      </dgm:t>
    </dgm:pt>
    <dgm:pt modelId="{5299A89B-673A-4E6B-AA9A-B0382FB47673}" type="parTrans" cxnId="{B7456C57-3078-46AC-BA40-CDADAAED0B29}">
      <dgm:prSet/>
      <dgm:spPr/>
      <dgm:t>
        <a:bodyPr/>
        <a:lstStyle/>
        <a:p>
          <a:endParaRPr lang="fr-FR"/>
        </a:p>
      </dgm:t>
    </dgm:pt>
    <dgm:pt modelId="{411603DC-5BC9-4CF4-AA5F-464C802196FF}" type="sibTrans" cxnId="{B7456C57-3078-46AC-BA40-CDADAAED0B29}">
      <dgm:prSet/>
      <dgm:spPr/>
      <dgm:t>
        <a:bodyPr/>
        <a:lstStyle/>
        <a:p>
          <a:endParaRPr lang="fr-FR"/>
        </a:p>
      </dgm:t>
    </dgm:pt>
    <dgm:pt modelId="{8A7411DC-6E3F-4625-BF09-AFAF83682F66}" type="pres">
      <dgm:prSet presAssocID="{5E3D4E18-CA52-458F-865C-BEB30FFE045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7C82568-DF45-414E-B313-89C1BEC14475}" type="pres">
      <dgm:prSet presAssocID="{7CF2A958-FF18-413A-93F8-0A5F13AA6ACB}" presName="Accent1" presStyleCnt="0"/>
      <dgm:spPr/>
    </dgm:pt>
    <dgm:pt modelId="{2F885650-4BBF-499C-8A4E-F171B383E3E3}" type="pres">
      <dgm:prSet presAssocID="{7CF2A958-FF18-413A-93F8-0A5F13AA6ACB}" presName="Accent" presStyleLbl="node1" presStyleIdx="0" presStyleCnt="3"/>
      <dgm:spPr/>
    </dgm:pt>
    <dgm:pt modelId="{308A5456-DBDB-4627-89B3-A8F67CA5E8BD}" type="pres">
      <dgm:prSet presAssocID="{7CF2A958-FF18-413A-93F8-0A5F13AA6AC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4D211-BB1D-451A-AAF3-0C911EB49D53}" type="pres">
      <dgm:prSet presAssocID="{39EC928E-C89A-496E-B23F-7331DE853D1E}" presName="Accent2" presStyleCnt="0"/>
      <dgm:spPr/>
    </dgm:pt>
    <dgm:pt modelId="{EDD7EAC7-695A-49D0-B8A3-36279DE8CAF4}" type="pres">
      <dgm:prSet presAssocID="{39EC928E-C89A-496E-B23F-7331DE853D1E}" presName="Accent" presStyleLbl="node1" presStyleIdx="1" presStyleCnt="3"/>
      <dgm:spPr/>
    </dgm:pt>
    <dgm:pt modelId="{59278D1B-FD6E-4663-A296-7621043294A8}" type="pres">
      <dgm:prSet presAssocID="{39EC928E-C89A-496E-B23F-7331DE853D1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AF328E-C301-4EBA-B967-C58CC53ED2A0}" type="pres">
      <dgm:prSet presAssocID="{1108897F-2A79-45EA-A1E8-09EAD7B758C4}" presName="Accent3" presStyleCnt="0"/>
      <dgm:spPr/>
    </dgm:pt>
    <dgm:pt modelId="{9BA9A73D-A8CC-494D-BEA7-47293B9AE757}" type="pres">
      <dgm:prSet presAssocID="{1108897F-2A79-45EA-A1E8-09EAD7B758C4}" presName="Accent" presStyleLbl="node1" presStyleIdx="2" presStyleCnt="3"/>
      <dgm:spPr/>
    </dgm:pt>
    <dgm:pt modelId="{7C34E327-2915-4D1E-AC61-9BEEF59B9CC2}" type="pres">
      <dgm:prSet presAssocID="{1108897F-2A79-45EA-A1E8-09EAD7B758C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74924D-D35B-410E-BF9D-092C5FE11F39}" srcId="{5E3D4E18-CA52-458F-865C-BEB30FFE0450}" destId="{39EC928E-C89A-496E-B23F-7331DE853D1E}" srcOrd="1" destOrd="0" parTransId="{44533BC3-7EE5-45F5-9064-F392FB5AA524}" sibTransId="{03A683B6-B9DF-4D40-ADEB-1DB59076C7ED}"/>
    <dgm:cxn modelId="{B7456C57-3078-46AC-BA40-CDADAAED0B29}" srcId="{5E3D4E18-CA52-458F-865C-BEB30FFE0450}" destId="{1108897F-2A79-45EA-A1E8-09EAD7B758C4}" srcOrd="2" destOrd="0" parTransId="{5299A89B-673A-4E6B-AA9A-B0382FB47673}" sibTransId="{411603DC-5BC9-4CF4-AA5F-464C802196FF}"/>
    <dgm:cxn modelId="{73FA16EF-DCC8-4367-A452-8FA571E01A54}" type="presOf" srcId="{7CF2A958-FF18-413A-93F8-0A5F13AA6ACB}" destId="{308A5456-DBDB-4627-89B3-A8F67CA5E8BD}" srcOrd="0" destOrd="0" presId="urn:microsoft.com/office/officeart/2009/layout/CircleArrowProcess"/>
    <dgm:cxn modelId="{0C223692-C334-4ABA-B3A9-FC3F68746A69}" type="presOf" srcId="{39EC928E-C89A-496E-B23F-7331DE853D1E}" destId="{59278D1B-FD6E-4663-A296-7621043294A8}" srcOrd="0" destOrd="0" presId="urn:microsoft.com/office/officeart/2009/layout/CircleArrowProcess"/>
    <dgm:cxn modelId="{580D6A38-26E6-43BD-9E51-FAE14E95549C}" type="presOf" srcId="{5E3D4E18-CA52-458F-865C-BEB30FFE0450}" destId="{8A7411DC-6E3F-4625-BF09-AFAF83682F66}" srcOrd="0" destOrd="0" presId="urn:microsoft.com/office/officeart/2009/layout/CircleArrowProcess"/>
    <dgm:cxn modelId="{91492AAD-BC03-4A9E-8C08-14A858B5069A}" type="presOf" srcId="{1108897F-2A79-45EA-A1E8-09EAD7B758C4}" destId="{7C34E327-2915-4D1E-AC61-9BEEF59B9CC2}" srcOrd="0" destOrd="0" presId="urn:microsoft.com/office/officeart/2009/layout/CircleArrowProcess"/>
    <dgm:cxn modelId="{C8699D2B-2C0C-4210-AB6A-16F863051131}" srcId="{5E3D4E18-CA52-458F-865C-BEB30FFE0450}" destId="{7CF2A958-FF18-413A-93F8-0A5F13AA6ACB}" srcOrd="0" destOrd="0" parTransId="{D7B32DE5-AC4F-433B-8E42-B61DECD5147E}" sibTransId="{05F51091-B4AB-455D-8174-34824E62A819}"/>
    <dgm:cxn modelId="{1B0C81CA-26F9-4D4E-9AC1-96CB1BE5DF41}" type="presParOf" srcId="{8A7411DC-6E3F-4625-BF09-AFAF83682F66}" destId="{37C82568-DF45-414E-B313-89C1BEC14475}" srcOrd="0" destOrd="0" presId="urn:microsoft.com/office/officeart/2009/layout/CircleArrowProcess"/>
    <dgm:cxn modelId="{955E506B-1E5A-4E2E-834A-573CB1FE3950}" type="presParOf" srcId="{37C82568-DF45-414E-B313-89C1BEC14475}" destId="{2F885650-4BBF-499C-8A4E-F171B383E3E3}" srcOrd="0" destOrd="0" presId="urn:microsoft.com/office/officeart/2009/layout/CircleArrowProcess"/>
    <dgm:cxn modelId="{C447997F-4649-4359-A87F-839E6B89981C}" type="presParOf" srcId="{8A7411DC-6E3F-4625-BF09-AFAF83682F66}" destId="{308A5456-DBDB-4627-89B3-A8F67CA5E8BD}" srcOrd="1" destOrd="0" presId="urn:microsoft.com/office/officeart/2009/layout/CircleArrowProcess"/>
    <dgm:cxn modelId="{41B539CE-5B55-47F5-8396-9C9E73742635}" type="presParOf" srcId="{8A7411DC-6E3F-4625-BF09-AFAF83682F66}" destId="{C294D211-BB1D-451A-AAF3-0C911EB49D53}" srcOrd="2" destOrd="0" presId="urn:microsoft.com/office/officeart/2009/layout/CircleArrowProcess"/>
    <dgm:cxn modelId="{390C2BA1-2414-4F47-AD63-79BBBF488860}" type="presParOf" srcId="{C294D211-BB1D-451A-AAF3-0C911EB49D53}" destId="{EDD7EAC7-695A-49D0-B8A3-36279DE8CAF4}" srcOrd="0" destOrd="0" presId="urn:microsoft.com/office/officeart/2009/layout/CircleArrowProcess"/>
    <dgm:cxn modelId="{F184247F-1BA4-46DD-8639-0716CF0251B8}" type="presParOf" srcId="{8A7411DC-6E3F-4625-BF09-AFAF83682F66}" destId="{59278D1B-FD6E-4663-A296-7621043294A8}" srcOrd="3" destOrd="0" presId="urn:microsoft.com/office/officeart/2009/layout/CircleArrowProcess"/>
    <dgm:cxn modelId="{544E3CC4-85BA-451F-B4EC-E997684148F2}" type="presParOf" srcId="{8A7411DC-6E3F-4625-BF09-AFAF83682F66}" destId="{7DAF328E-C301-4EBA-B967-C58CC53ED2A0}" srcOrd="4" destOrd="0" presId="urn:microsoft.com/office/officeart/2009/layout/CircleArrowProcess"/>
    <dgm:cxn modelId="{6E15A1EA-5346-47C1-9E73-941A35B7CB92}" type="presParOf" srcId="{7DAF328E-C301-4EBA-B967-C58CC53ED2A0}" destId="{9BA9A73D-A8CC-494D-BEA7-47293B9AE757}" srcOrd="0" destOrd="0" presId="urn:microsoft.com/office/officeart/2009/layout/CircleArrowProcess"/>
    <dgm:cxn modelId="{3AB79144-6109-4095-8286-352DA7C10D6A}" type="presParOf" srcId="{8A7411DC-6E3F-4625-BF09-AFAF83682F66}" destId="{7C34E327-2915-4D1E-AC61-9BEEF59B9CC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2B407-A272-4DBB-BFD2-FF2F2FBA03F3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</dgm:pt>
    <dgm:pt modelId="{94EF8E64-E184-4205-B093-58D5CE6565D4}">
      <dgm:prSet phldrT="[Texte]"/>
      <dgm:spPr/>
      <dgm:t>
        <a:bodyPr/>
        <a:lstStyle/>
        <a:p>
          <a:r>
            <a:rPr lang="fr-FR" dirty="0" smtClean="0"/>
            <a:t>Sostenibilidad ambiental</a:t>
          </a:r>
          <a:endParaRPr lang="fr-FR" dirty="0"/>
        </a:p>
      </dgm:t>
    </dgm:pt>
    <dgm:pt modelId="{F9200BCC-15AA-40C0-9968-2C623736D7CE}" type="parTrans" cxnId="{2DD42166-ED61-4764-9634-5CDF4E03E4EC}">
      <dgm:prSet/>
      <dgm:spPr/>
      <dgm:t>
        <a:bodyPr/>
        <a:lstStyle/>
        <a:p>
          <a:endParaRPr lang="fr-FR"/>
        </a:p>
      </dgm:t>
    </dgm:pt>
    <dgm:pt modelId="{597698E8-40E0-4D59-A898-EB4A4450311C}" type="sibTrans" cxnId="{2DD42166-ED61-4764-9634-5CDF4E03E4EC}">
      <dgm:prSet/>
      <dgm:spPr/>
      <dgm:t>
        <a:bodyPr/>
        <a:lstStyle/>
        <a:p>
          <a:endParaRPr lang="fr-FR"/>
        </a:p>
      </dgm:t>
    </dgm:pt>
    <dgm:pt modelId="{3B45CA98-4120-41C9-B152-13C2D92F05FD}">
      <dgm:prSet phldrT="[Texte]"/>
      <dgm:spPr/>
      <dgm:t>
        <a:bodyPr/>
        <a:lstStyle/>
        <a:p>
          <a:r>
            <a:rPr lang="fr-FR" dirty="0" smtClean="0"/>
            <a:t>Sostenibilidad social</a:t>
          </a:r>
          <a:endParaRPr lang="fr-FR" dirty="0"/>
        </a:p>
      </dgm:t>
    </dgm:pt>
    <dgm:pt modelId="{1BC1F84D-DA56-4412-8FB2-40984AB00621}" type="parTrans" cxnId="{409FAC31-4EB2-4861-AC59-A646295FC5CF}">
      <dgm:prSet/>
      <dgm:spPr/>
      <dgm:t>
        <a:bodyPr/>
        <a:lstStyle/>
        <a:p>
          <a:endParaRPr lang="fr-FR"/>
        </a:p>
      </dgm:t>
    </dgm:pt>
    <dgm:pt modelId="{60ED23FF-B909-4471-8F0A-6245A76DCE8A}" type="sibTrans" cxnId="{409FAC31-4EB2-4861-AC59-A646295FC5CF}">
      <dgm:prSet/>
      <dgm:spPr/>
      <dgm:t>
        <a:bodyPr/>
        <a:lstStyle/>
        <a:p>
          <a:endParaRPr lang="fr-FR"/>
        </a:p>
      </dgm:t>
    </dgm:pt>
    <dgm:pt modelId="{7BD2CF6C-7835-4CC1-B8AD-A0283B348134}">
      <dgm:prSet phldrT="[Texte]"/>
      <dgm:spPr/>
      <dgm:t>
        <a:bodyPr/>
        <a:lstStyle/>
        <a:p>
          <a:r>
            <a:rPr lang="fr-FR" dirty="0" smtClean="0"/>
            <a:t>Sostenibilidad económica</a:t>
          </a:r>
          <a:endParaRPr lang="fr-FR" dirty="0"/>
        </a:p>
      </dgm:t>
    </dgm:pt>
    <dgm:pt modelId="{D1ED497B-FE15-4F6C-B313-54E0262B402C}" type="parTrans" cxnId="{EB34CF42-A56F-446B-A19F-A268C413DCCA}">
      <dgm:prSet/>
      <dgm:spPr/>
      <dgm:t>
        <a:bodyPr/>
        <a:lstStyle/>
        <a:p>
          <a:endParaRPr lang="fr-FR"/>
        </a:p>
      </dgm:t>
    </dgm:pt>
    <dgm:pt modelId="{3FDCC72F-116C-48C6-A2C3-4429D8A014B5}" type="sibTrans" cxnId="{EB34CF42-A56F-446B-A19F-A268C413DCCA}">
      <dgm:prSet/>
      <dgm:spPr/>
      <dgm:t>
        <a:bodyPr/>
        <a:lstStyle/>
        <a:p>
          <a:endParaRPr lang="fr-FR"/>
        </a:p>
      </dgm:t>
    </dgm:pt>
    <dgm:pt modelId="{675F65E2-F7EC-4C74-8E55-870D962E8F2F}" type="pres">
      <dgm:prSet presAssocID="{C2D2B407-A272-4DBB-BFD2-FF2F2FBA03F3}" presName="Name0" presStyleCnt="0">
        <dgm:presLayoutVars>
          <dgm:dir/>
          <dgm:animLvl val="lvl"/>
          <dgm:resizeHandles val="exact"/>
        </dgm:presLayoutVars>
      </dgm:prSet>
      <dgm:spPr/>
    </dgm:pt>
    <dgm:pt modelId="{69B29D56-FFD0-4BD2-ACEE-9CFEB76C75DF}" type="pres">
      <dgm:prSet presAssocID="{94EF8E64-E184-4205-B093-58D5CE6565D4}" presName="Name8" presStyleCnt="0"/>
      <dgm:spPr/>
    </dgm:pt>
    <dgm:pt modelId="{E79AF7D1-5063-4A31-ACE5-65EC70CDECBA}" type="pres">
      <dgm:prSet presAssocID="{94EF8E64-E184-4205-B093-58D5CE6565D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3F396C-869C-42AB-8D0D-0F9FD6B95BF3}" type="pres">
      <dgm:prSet presAssocID="{94EF8E64-E184-4205-B093-58D5CE6565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0B952F-98B3-443F-B020-7F7826AE19FB}" type="pres">
      <dgm:prSet presAssocID="{3B45CA98-4120-41C9-B152-13C2D92F05FD}" presName="Name8" presStyleCnt="0"/>
      <dgm:spPr/>
    </dgm:pt>
    <dgm:pt modelId="{BDE9832B-1F8F-4FD1-A0FC-F7C7F14FBE44}" type="pres">
      <dgm:prSet presAssocID="{3B45CA98-4120-41C9-B152-13C2D92F05F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46AC3A-9194-45C6-BEE1-30235A328CB9}" type="pres">
      <dgm:prSet presAssocID="{3B45CA98-4120-41C9-B152-13C2D92F05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15F934-7C0A-44BD-AD17-393F1C32DF2C}" type="pres">
      <dgm:prSet presAssocID="{7BD2CF6C-7835-4CC1-B8AD-A0283B348134}" presName="Name8" presStyleCnt="0"/>
      <dgm:spPr/>
    </dgm:pt>
    <dgm:pt modelId="{159EA9E3-92D7-4D75-925D-B83E6F4BF033}" type="pres">
      <dgm:prSet presAssocID="{7BD2CF6C-7835-4CC1-B8AD-A0283B34813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39E37-CE95-4F45-B770-E010FB3E2C47}" type="pres">
      <dgm:prSet presAssocID="{7BD2CF6C-7835-4CC1-B8AD-A0283B3481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B3F72C-962C-4652-81F1-1543DB27CEB5}" type="presOf" srcId="{7BD2CF6C-7835-4CC1-B8AD-A0283B348134}" destId="{76B39E37-CE95-4F45-B770-E010FB3E2C47}" srcOrd="1" destOrd="0" presId="urn:microsoft.com/office/officeart/2005/8/layout/pyramid1"/>
    <dgm:cxn modelId="{2837DAC0-25D9-4012-B248-5B72CD6070DE}" type="presOf" srcId="{C2D2B407-A272-4DBB-BFD2-FF2F2FBA03F3}" destId="{675F65E2-F7EC-4C74-8E55-870D962E8F2F}" srcOrd="0" destOrd="0" presId="urn:microsoft.com/office/officeart/2005/8/layout/pyramid1"/>
    <dgm:cxn modelId="{B17E6FA0-FF72-4196-8AAD-4B1718904CAD}" type="presOf" srcId="{94EF8E64-E184-4205-B093-58D5CE6565D4}" destId="{D23F396C-869C-42AB-8D0D-0F9FD6B95BF3}" srcOrd="1" destOrd="0" presId="urn:microsoft.com/office/officeart/2005/8/layout/pyramid1"/>
    <dgm:cxn modelId="{995D1B3C-C3F4-49C2-BE25-979A70E05284}" type="presOf" srcId="{3B45CA98-4120-41C9-B152-13C2D92F05FD}" destId="{9946AC3A-9194-45C6-BEE1-30235A328CB9}" srcOrd="1" destOrd="0" presId="urn:microsoft.com/office/officeart/2005/8/layout/pyramid1"/>
    <dgm:cxn modelId="{BFCBDD4A-9088-4A73-8291-19B831146277}" type="presOf" srcId="{3B45CA98-4120-41C9-B152-13C2D92F05FD}" destId="{BDE9832B-1F8F-4FD1-A0FC-F7C7F14FBE44}" srcOrd="0" destOrd="0" presId="urn:microsoft.com/office/officeart/2005/8/layout/pyramid1"/>
    <dgm:cxn modelId="{409FAC31-4EB2-4861-AC59-A646295FC5CF}" srcId="{C2D2B407-A272-4DBB-BFD2-FF2F2FBA03F3}" destId="{3B45CA98-4120-41C9-B152-13C2D92F05FD}" srcOrd="1" destOrd="0" parTransId="{1BC1F84D-DA56-4412-8FB2-40984AB00621}" sibTransId="{60ED23FF-B909-4471-8F0A-6245A76DCE8A}"/>
    <dgm:cxn modelId="{D1F62F7B-668D-4781-8A32-74AFCC344F63}" type="presOf" srcId="{7BD2CF6C-7835-4CC1-B8AD-A0283B348134}" destId="{159EA9E3-92D7-4D75-925D-B83E6F4BF033}" srcOrd="0" destOrd="0" presId="urn:microsoft.com/office/officeart/2005/8/layout/pyramid1"/>
    <dgm:cxn modelId="{EB34CF42-A56F-446B-A19F-A268C413DCCA}" srcId="{C2D2B407-A272-4DBB-BFD2-FF2F2FBA03F3}" destId="{7BD2CF6C-7835-4CC1-B8AD-A0283B348134}" srcOrd="2" destOrd="0" parTransId="{D1ED497B-FE15-4F6C-B313-54E0262B402C}" sibTransId="{3FDCC72F-116C-48C6-A2C3-4429D8A014B5}"/>
    <dgm:cxn modelId="{44098A30-10EB-4578-9664-C58183F81EF1}" type="presOf" srcId="{94EF8E64-E184-4205-B093-58D5CE6565D4}" destId="{E79AF7D1-5063-4A31-ACE5-65EC70CDECBA}" srcOrd="0" destOrd="0" presId="urn:microsoft.com/office/officeart/2005/8/layout/pyramid1"/>
    <dgm:cxn modelId="{2DD42166-ED61-4764-9634-5CDF4E03E4EC}" srcId="{C2D2B407-A272-4DBB-BFD2-FF2F2FBA03F3}" destId="{94EF8E64-E184-4205-B093-58D5CE6565D4}" srcOrd="0" destOrd="0" parTransId="{F9200BCC-15AA-40C0-9968-2C623736D7CE}" sibTransId="{597698E8-40E0-4D59-A898-EB4A4450311C}"/>
    <dgm:cxn modelId="{F074CF37-D132-4519-9A5C-E2A96854B630}" type="presParOf" srcId="{675F65E2-F7EC-4C74-8E55-870D962E8F2F}" destId="{69B29D56-FFD0-4BD2-ACEE-9CFEB76C75DF}" srcOrd="0" destOrd="0" presId="urn:microsoft.com/office/officeart/2005/8/layout/pyramid1"/>
    <dgm:cxn modelId="{15BAC922-C352-47DC-A74D-4F42A1F96ECE}" type="presParOf" srcId="{69B29D56-FFD0-4BD2-ACEE-9CFEB76C75DF}" destId="{E79AF7D1-5063-4A31-ACE5-65EC70CDECBA}" srcOrd="0" destOrd="0" presId="urn:microsoft.com/office/officeart/2005/8/layout/pyramid1"/>
    <dgm:cxn modelId="{EF02140A-8B5D-4E9A-9159-42E5AE139744}" type="presParOf" srcId="{69B29D56-FFD0-4BD2-ACEE-9CFEB76C75DF}" destId="{D23F396C-869C-42AB-8D0D-0F9FD6B95BF3}" srcOrd="1" destOrd="0" presId="urn:microsoft.com/office/officeart/2005/8/layout/pyramid1"/>
    <dgm:cxn modelId="{352FD3DC-C711-4F31-8D0A-AB8527EA98F5}" type="presParOf" srcId="{675F65E2-F7EC-4C74-8E55-870D962E8F2F}" destId="{AE0B952F-98B3-443F-B020-7F7826AE19FB}" srcOrd="1" destOrd="0" presId="urn:microsoft.com/office/officeart/2005/8/layout/pyramid1"/>
    <dgm:cxn modelId="{55093957-D007-481B-9C08-F0E5372742C7}" type="presParOf" srcId="{AE0B952F-98B3-443F-B020-7F7826AE19FB}" destId="{BDE9832B-1F8F-4FD1-A0FC-F7C7F14FBE44}" srcOrd="0" destOrd="0" presId="urn:microsoft.com/office/officeart/2005/8/layout/pyramid1"/>
    <dgm:cxn modelId="{219FE630-E060-4BFD-9D9F-838552EC78F5}" type="presParOf" srcId="{AE0B952F-98B3-443F-B020-7F7826AE19FB}" destId="{9946AC3A-9194-45C6-BEE1-30235A328CB9}" srcOrd="1" destOrd="0" presId="urn:microsoft.com/office/officeart/2005/8/layout/pyramid1"/>
    <dgm:cxn modelId="{539F781E-2A07-4D67-B74D-35ADB476ED71}" type="presParOf" srcId="{675F65E2-F7EC-4C74-8E55-870D962E8F2F}" destId="{A015F934-7C0A-44BD-AD17-393F1C32DF2C}" srcOrd="2" destOrd="0" presId="urn:microsoft.com/office/officeart/2005/8/layout/pyramid1"/>
    <dgm:cxn modelId="{86BDF52B-3F3D-493D-B69B-FA2BE6E70A16}" type="presParOf" srcId="{A015F934-7C0A-44BD-AD17-393F1C32DF2C}" destId="{159EA9E3-92D7-4D75-925D-B83E6F4BF033}" srcOrd="0" destOrd="0" presId="urn:microsoft.com/office/officeart/2005/8/layout/pyramid1"/>
    <dgm:cxn modelId="{4F9AA38D-E2A7-4591-AF64-3391572ED499}" type="presParOf" srcId="{A015F934-7C0A-44BD-AD17-393F1C32DF2C}" destId="{76B39E37-CE95-4F45-B770-E010FB3E2C4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85650-4BBF-499C-8A4E-F171B383E3E3}">
      <dsp:nvSpPr>
        <dsp:cNvPr id="0" name=""/>
        <dsp:cNvSpPr/>
      </dsp:nvSpPr>
      <dsp:spPr>
        <a:xfrm>
          <a:off x="3295240" y="0"/>
          <a:ext cx="2163948" cy="21642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A5456-DBDB-4627-89B3-A8F67CA5E8BD}">
      <dsp:nvSpPr>
        <dsp:cNvPr id="0" name=""/>
        <dsp:cNvSpPr/>
      </dsp:nvSpPr>
      <dsp:spPr>
        <a:xfrm>
          <a:off x="3773543" y="781370"/>
          <a:ext cx="1202464" cy="60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Cooperaci</a:t>
          </a:r>
          <a:r>
            <a:rPr lang="fr-FR" sz="1500" kern="1200" dirty="0" smtClean="0">
              <a:latin typeface="Arial"/>
              <a:cs typeface="Arial"/>
            </a:rPr>
            <a:t>ó</a:t>
          </a:r>
          <a:r>
            <a:rPr lang="fr-FR" sz="1500" kern="1200" dirty="0" smtClean="0"/>
            <a:t>n</a:t>
          </a:r>
          <a:endParaRPr lang="fr-FR" sz="1500" kern="1200" dirty="0"/>
        </a:p>
      </dsp:txBody>
      <dsp:txXfrm>
        <a:off x="3773543" y="781370"/>
        <a:ext cx="1202464" cy="601088"/>
      </dsp:txXfrm>
    </dsp:sp>
    <dsp:sp modelId="{EDD7EAC7-695A-49D0-B8A3-36279DE8CAF4}">
      <dsp:nvSpPr>
        <dsp:cNvPr id="0" name=""/>
        <dsp:cNvSpPr/>
      </dsp:nvSpPr>
      <dsp:spPr>
        <a:xfrm>
          <a:off x="2694211" y="1243538"/>
          <a:ext cx="2163948" cy="21642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78D1B-FD6E-4663-A296-7621043294A8}">
      <dsp:nvSpPr>
        <dsp:cNvPr id="0" name=""/>
        <dsp:cNvSpPr/>
      </dsp:nvSpPr>
      <dsp:spPr>
        <a:xfrm>
          <a:off x="3174953" y="2032101"/>
          <a:ext cx="1202464" cy="60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Endeudamiento</a:t>
          </a:r>
          <a:endParaRPr lang="fr-FR" sz="1500" kern="1200" dirty="0"/>
        </a:p>
      </dsp:txBody>
      <dsp:txXfrm>
        <a:off x="3174953" y="2032101"/>
        <a:ext cx="1202464" cy="601088"/>
      </dsp:txXfrm>
    </dsp:sp>
    <dsp:sp modelId="{9BA9A73D-A8CC-494D-BEA7-47293B9AE757}">
      <dsp:nvSpPr>
        <dsp:cNvPr id="0" name=""/>
        <dsp:cNvSpPr/>
      </dsp:nvSpPr>
      <dsp:spPr>
        <a:xfrm>
          <a:off x="3449256" y="2635887"/>
          <a:ext cx="1859167" cy="18599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4E327-2915-4D1E-AC61-9BEEF59B9CC2}">
      <dsp:nvSpPr>
        <dsp:cNvPr id="0" name=""/>
        <dsp:cNvSpPr/>
      </dsp:nvSpPr>
      <dsp:spPr>
        <a:xfrm>
          <a:off x="3776388" y="3284631"/>
          <a:ext cx="1202464" cy="60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Desigualdad y pobreza</a:t>
          </a:r>
          <a:endParaRPr lang="fr-FR" sz="1500" kern="1200" dirty="0"/>
        </a:p>
      </dsp:txBody>
      <dsp:txXfrm>
        <a:off x="3776388" y="3284631"/>
        <a:ext cx="1202464" cy="601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AF7D1-5063-4A31-ACE5-65EC70CDECBA}">
      <dsp:nvSpPr>
        <dsp:cNvPr id="0" name=""/>
        <dsp:cNvSpPr/>
      </dsp:nvSpPr>
      <dsp:spPr>
        <a:xfrm>
          <a:off x="2717800" y="0"/>
          <a:ext cx="2717800" cy="1498600"/>
        </a:xfrm>
        <a:prstGeom prst="trapezoid">
          <a:avLst>
            <a:gd name="adj" fmla="val 90678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Sostenibilidad ambiental</a:t>
          </a:r>
          <a:endParaRPr lang="fr-FR" sz="3600" kern="1200" dirty="0"/>
        </a:p>
      </dsp:txBody>
      <dsp:txXfrm>
        <a:off x="2717800" y="0"/>
        <a:ext cx="2717800" cy="1498600"/>
      </dsp:txXfrm>
    </dsp:sp>
    <dsp:sp modelId="{BDE9832B-1F8F-4FD1-A0FC-F7C7F14FBE44}">
      <dsp:nvSpPr>
        <dsp:cNvPr id="0" name=""/>
        <dsp:cNvSpPr/>
      </dsp:nvSpPr>
      <dsp:spPr>
        <a:xfrm>
          <a:off x="1358900" y="1498600"/>
          <a:ext cx="5435600" cy="1498600"/>
        </a:xfrm>
        <a:prstGeom prst="trapezoid">
          <a:avLst>
            <a:gd name="adj" fmla="val 90678"/>
          </a:avLst>
        </a:prstGeom>
        <a:solidFill>
          <a:schemeClr val="accent3">
            <a:shade val="80000"/>
            <a:hueOff val="-165803"/>
            <a:satOff val="899"/>
            <a:lumOff val="142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Sostenibilidad social</a:t>
          </a:r>
          <a:endParaRPr lang="fr-FR" sz="3600" kern="1200" dirty="0"/>
        </a:p>
      </dsp:txBody>
      <dsp:txXfrm>
        <a:off x="2310129" y="1498600"/>
        <a:ext cx="3533140" cy="1498600"/>
      </dsp:txXfrm>
    </dsp:sp>
    <dsp:sp modelId="{159EA9E3-92D7-4D75-925D-B83E6F4BF033}">
      <dsp:nvSpPr>
        <dsp:cNvPr id="0" name=""/>
        <dsp:cNvSpPr/>
      </dsp:nvSpPr>
      <dsp:spPr>
        <a:xfrm>
          <a:off x="0" y="2997200"/>
          <a:ext cx="8153400" cy="1498600"/>
        </a:xfrm>
        <a:prstGeom prst="trapezoid">
          <a:avLst>
            <a:gd name="adj" fmla="val 90678"/>
          </a:avLst>
        </a:prstGeom>
        <a:solidFill>
          <a:schemeClr val="accent3">
            <a:shade val="80000"/>
            <a:hueOff val="-331605"/>
            <a:satOff val="1799"/>
            <a:lumOff val="285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Sostenibilidad económica</a:t>
          </a:r>
          <a:endParaRPr lang="fr-FR" sz="3600" kern="1200" dirty="0"/>
        </a:p>
      </dsp:txBody>
      <dsp:txXfrm>
        <a:off x="1426844" y="2997200"/>
        <a:ext cx="5299710" cy="149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80E6C5-8B96-4A0E-9BBB-0FA9BC9EDC98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A33CF3-9888-4C08-BE67-8C9D2D96B49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823442" y="263691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EL PAPEL DE LAS ORGANIZACIONES INTERNACIONALES: OBJETIVOS DE DESARROLLO SOSTENIBLE Y CUESTIONES DE RESPONSABILIDAD GLOBAL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06" y="4293096"/>
            <a:ext cx="70485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Gobernanza del Desarrollo Sostenible: Otros actores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Fondo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Monetario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Internacional (FMI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Banco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(BM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Organizacion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(OMC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dispone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 órgano cuyo poder coercitivo, permite la imposición de reales sanciones a aquellos Estados que no cumplen con las reglas existentes en materia de intercambios comerciales. </a:t>
            </a: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retos y desafíos de la nueva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Gobernanza Mundial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ODS: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representa un </a:t>
            </a:r>
            <a:r>
              <a:rPr lang="es-ES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llamado </a:t>
            </a:r>
            <a:r>
              <a:rPr lang="es-E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universal a la acción de transformar el </a:t>
            </a:r>
            <a:r>
              <a:rPr lang="es-ES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mundo.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62862"/>
            <a:ext cx="6893024" cy="387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9756" y="6140189"/>
            <a:ext cx="5552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/>
              <a:t>“Desarrollo </a:t>
            </a:r>
            <a:r>
              <a:rPr lang="es-ES" b="1" i="1" dirty="0"/>
              <a:t>sostenible no es concebible sin una cooperación internacional </a:t>
            </a:r>
            <a:r>
              <a:rPr lang="es-ES" b="1" i="1" dirty="0" smtClean="0"/>
              <a:t>fuerte”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7490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relevantes de la Agenda 2030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</a:t>
            </a: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importancia otorgada a las condiciones específicas de cada país, concretamente a </a:t>
            </a:r>
            <a:r>
              <a:rPr lang="es-E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atención brindada a los más </a:t>
            </a:r>
            <a:r>
              <a:rPr lang="es-ES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vulnerables</a:t>
            </a:r>
            <a:r>
              <a:rPr lang="es-E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carácter inclusivo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desarrollo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sostenible el cual debe estar centrado en las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53400" cy="936104"/>
          </a:xfrm>
        </p:spPr>
        <p:txBody>
          <a:bodyPr>
            <a:noAutofit/>
          </a:bodyPr>
          <a:lstStyle/>
          <a:p>
            <a:pPr lvl="0"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 importancia de una gobernanza climática global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9573857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2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“urgencia”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 un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Pacto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undial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mbiente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85313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nte 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la amenaza del colapso de la biosfera, la humanidad no puede responder a través de simples y bonitos principios que carecen de alcance 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concreto”. 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Emmanuel 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Macrón.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61" y="3082188"/>
            <a:ext cx="4176464" cy="304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64224" y="612955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LeMondeDiplomatique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1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 urgencia de un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Pacto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undial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mbiente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crear </a:t>
            </a: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un marco jurídico </a:t>
            </a:r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y obligatorio  </a:t>
            </a: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protección, </a:t>
            </a:r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del Medio ambiente fundándose </a:t>
            </a: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en los grandes principios del derecho internacional del medio ambiente. </a:t>
            </a:r>
            <a:endParaRPr lang="fr-F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fr-FR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del Pacto:</a:t>
            </a:r>
          </a:p>
          <a:p>
            <a:pPr lvl="2"/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Bajo la dinámica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 la Agenda 2030 para el desarrollo sostenible así como los Acuerdos de París de protección y conservación del medio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ambiente.</a:t>
            </a:r>
          </a:p>
          <a:p>
            <a:pPr lvl="2"/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 abierta e inclusiva.</a:t>
            </a:r>
          </a:p>
          <a:p>
            <a:pPr lvl="2"/>
            <a:r>
              <a:rPr lang="es-E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s-ES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reación </a:t>
            </a:r>
            <a:r>
              <a:rPr lang="es-E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un enlace entre los diferentes tratados sectoriales existentes (clima, biodiversidad, residuos, contaminación, </a:t>
            </a:r>
            <a:r>
              <a:rPr lang="es-ES" sz="1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etc</a:t>
            </a:r>
            <a:r>
              <a:rPr lang="es-ES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uerza obligatoria.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sz="2700" i="1" dirty="0"/>
              <a:t>“No se trata sólo de prever el futuro, sino de hacerlo posible».</a:t>
            </a:r>
            <a:r>
              <a:rPr lang="fr-FR" i="1" dirty="0"/>
              <a:t/>
            </a:r>
            <a:br>
              <a:rPr lang="fr-FR" i="1" dirty="0"/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” El Principito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”. 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Antoine de Saint-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Exupéry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53" b="-53"/>
          <a:stretch/>
        </p:blipFill>
        <p:spPr bwMode="auto">
          <a:xfrm>
            <a:off x="1403647" y="2708920"/>
            <a:ext cx="7740353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6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Orígenes del </a:t>
            </a: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término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endParaRPr lang="fr-FR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Declaración de Río sobre el Medio Ambiente y el Desarrollo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adoptada tras la Conferencia de Naciones Unidas sobre Medio Ambiente y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término 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aparece en la teoría económica a partir de la Segunda Guerra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Mundial (Discurso de Harry Truman 1949).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Término será integrado de manera oficial por las Naciones Unidas en su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Declaración sobre el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Derecho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al D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esarrollo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adoptada por la Asamblea General en su resolución 41/128, de 4 de diciembre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1986.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destaca de dichos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orígenes: asimilación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entre las palabras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crecimiento económico y desarrollo.</a:t>
            </a:r>
            <a:endParaRPr lang="fr-F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Orígenes del término </a:t>
            </a:r>
            <a:r>
              <a:rPr lang="fr-FR" sz="36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esarrollo</a:t>
            </a:r>
            <a:endParaRPr lang="fr-FR" sz="3600" i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1772202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2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Concepto de </a:t>
            </a:r>
            <a:r>
              <a:rPr lang="es-ES" sz="36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esarrollo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años 90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Fracaso de “occidentalización de las economías del Sur :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Deslocalización industrial de Occidente.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Laxismo sobre el medio ambiente.</a:t>
            </a:r>
          </a:p>
          <a:p>
            <a:pPr lvl="1" algn="just"/>
            <a:r>
              <a:rPr lang="es-ES" sz="2000" b="1" u="sn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Nuev</a:t>
            </a:r>
            <a:r>
              <a:rPr lang="es-ES" sz="2000" b="1" u="sn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percepción del concepto de desarrollo</a:t>
            </a:r>
            <a:endParaRPr lang="es-ES" sz="2000" b="1" u="sng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Respeto </a:t>
            </a: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los recursos limitados y no renovables del </a:t>
            </a:r>
            <a:r>
              <a:rPr lang="es-E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planeta</a:t>
            </a:r>
            <a:r>
              <a:rPr lang="es-E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s-ES" sz="20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r>
              <a:rPr lang="es-ES" sz="2000" u="sn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 </a:t>
            </a:r>
            <a:r>
              <a:rPr lang="es-ES" sz="20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concepto de crecimiento económico se pasa al desarrollo de una conciencia mundial, a un </a:t>
            </a:r>
            <a:r>
              <a:rPr lang="es-ES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Desarrollo </a:t>
            </a:r>
            <a:r>
              <a:rPr lang="es-ES" sz="20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Sostenible.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0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es-E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Dicho </a:t>
            </a: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concepto pretende conciliar tres </a:t>
            </a:r>
            <a:r>
              <a:rPr lang="es-E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pilares:</a:t>
            </a:r>
          </a:p>
          <a:p>
            <a:pPr lvl="3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Desarrollo </a:t>
            </a:r>
            <a:r>
              <a:rPr lang="es-E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económico.</a:t>
            </a:r>
          </a:p>
          <a:p>
            <a:pPr lvl="3" algn="just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Protección del medio ambiente.</a:t>
            </a:r>
          </a:p>
          <a:p>
            <a:pPr lvl="3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Desarrollo </a:t>
            </a:r>
            <a:r>
              <a:rPr lang="es-E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social.</a:t>
            </a:r>
            <a:endParaRPr lang="fr-FR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Desarrollo Sostenible : definición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noción de 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desarrollo sostenible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será utilizada por primera vez en 1980 en un documento titulado 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La estrategia de la conservación mundial de la UMN (Unión Mundial para la Naturaleza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endParaRPr lang="es-E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1987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Brundtland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desarrollo sostenible se define como aquel desarrollo que satisface las necesidades del presente sin comprometer la capacidad de satisfacción de las necesidades de 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futuras 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generaciones</a:t>
            </a:r>
            <a:r>
              <a:rPr lang="es-ES" sz="20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.”</a:t>
            </a:r>
          </a:p>
          <a:p>
            <a:pPr algn="just">
              <a:spcAft>
                <a:spcPts val="0"/>
              </a:spcAft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:</a:t>
            </a:r>
          </a:p>
          <a:p>
            <a:pPr lvl="2" algn="just"/>
            <a:r>
              <a:rPr lang="es-ES" sz="2000" i="1" dirty="0"/>
              <a:t>L</a:t>
            </a:r>
            <a:r>
              <a:rPr lang="es-ES" sz="2000" i="1" dirty="0" smtClean="0"/>
              <a:t>a </a:t>
            </a:r>
            <a:r>
              <a:rPr lang="es-ES" sz="2000" i="1" dirty="0"/>
              <a:t>primera prioridad debe ser la protección del planeta y por consiguiente la adopción de modos de producción respetuosos del medio </a:t>
            </a:r>
            <a:r>
              <a:rPr lang="es-ES" sz="2000" i="1" dirty="0" smtClean="0"/>
              <a:t>ambiente.</a:t>
            </a:r>
          </a:p>
          <a:p>
            <a:pPr lvl="2" algn="just"/>
            <a:r>
              <a:rPr lang="es-ES" sz="2000" i="1" dirty="0" smtClean="0"/>
              <a:t>El </a:t>
            </a:r>
            <a:r>
              <a:rPr lang="es-ES" sz="2000" i="1" dirty="0"/>
              <a:t>modo de vida y de consumo del Occidente no puede extenderse al resto del mundo sin que la tierra sea gravemente </a:t>
            </a:r>
            <a:r>
              <a:rPr lang="es-ES" sz="2000" i="1" dirty="0" smtClean="0"/>
              <a:t>amenazada.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Desarrollo Sostenible : evolución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Primera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Cumbre Mundial de la Tierra”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Río (1992): la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noción de desarrollo sostenible es oficialmente adoptada como fundamento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cooperación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internacional.</a:t>
            </a:r>
          </a:p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: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creación de nuevas alianzas con el fin único de brindar soluciones aptas al desarrollo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sostenible.</a:t>
            </a: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«pensar globalmente y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actuar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localmente» , es la enmienda a seguir por los Estados y por sus colectividades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territoriales.</a:t>
            </a:r>
          </a:p>
          <a:p>
            <a:pPr marL="0" indent="0" algn="ctr">
              <a:buNone/>
            </a:pPr>
            <a:r>
              <a:rPr lang="es-ES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GOBERNANZA </a:t>
            </a:r>
            <a:r>
              <a:rPr lang="es-ES" sz="18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MATERIA DE DESARROLLO SOSTENIBLE</a:t>
            </a:r>
            <a:endParaRPr lang="fr-FR" sz="1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¿Qué sucederá a partir de Río? 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úmero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progresivo de acuerdos multilaterales, así como un despliegue de instituciones a nivel local, nacional, regional e internacional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y de agencias de las Naciones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Unidas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FRAGMENTACIÓN EN MATERIA DE GOBERNANZA DEL DESARROLLO SOSTENIBLE </a:t>
            </a:r>
          </a:p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frenando de esta manera la existencia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enfoque estratégico en la materia.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4572000" y="3212976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7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Gobernanza del Desarrollo 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Sostenible: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Asamblea general 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Naciones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Unidas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adopción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una multitud de resoluciones que afirman la interconexión entre desarrollo social, económico y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medioambiental.</a:t>
            </a: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Consejo económico y social 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Naciones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Unidas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(ECOSOC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Comité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Económico y Financiero 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Naciones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Unidas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(ECOFIN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Programa de Naciones Unidas para el 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Medio Ambiente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(PNUMA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Grupo 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Ambiental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(GGA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Programa de Naciones Unidas para el Desarrollo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(PNUD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Comisión de Desarrollo Sostenible </a:t>
            </a: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Naciones </a:t>
            </a: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333</TotalTime>
  <Words>713</Words>
  <Application>Microsoft Office PowerPoint</Application>
  <PresentationFormat>Affichage à l'écran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Médian</vt:lpstr>
      <vt:lpstr>Présentation PowerPoint</vt:lpstr>
      <vt:lpstr>“No se trata sólo de prever el futuro, sino de hacerlo posible». ” El Principito”.  Antoine de Saint-Exupéry </vt:lpstr>
      <vt:lpstr>Orígenes del término desarrollo</vt:lpstr>
      <vt:lpstr>Orígenes del término desarrollo</vt:lpstr>
      <vt:lpstr>Concepto de desarrollo : años 90</vt:lpstr>
      <vt:lpstr>Desarrollo Sostenible : definición </vt:lpstr>
      <vt:lpstr>Desarrollo Sostenible : evolución </vt:lpstr>
      <vt:lpstr>¿Qué sucederá a partir de Río? </vt:lpstr>
      <vt:lpstr>Gobernanza del Desarrollo Sostenible: ONU</vt:lpstr>
      <vt:lpstr>Gobernanza del Desarrollo Sostenible: Otros actores</vt:lpstr>
      <vt:lpstr> Los retos y desafíos de la nueva Gobernanza Mundial </vt:lpstr>
      <vt:lpstr>Factores relevantes de la Agenda 2030</vt:lpstr>
      <vt:lpstr>La importancia de una gobernanza climática global</vt:lpstr>
      <vt:lpstr>La “urgencia” de un Pacto Mundial del Medio Ambiente</vt:lpstr>
      <vt:lpstr>La urgencia de un Pacto Mundial del Medio Ambiente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papel de las organizaciones internacionales: objetivos de desarrollo sostenible y cuestiones de responsabilidad global </dc:title>
  <dc:creator>Diana SAIZ NAVARRO</dc:creator>
  <cp:lastModifiedBy>Diana SAIZ NAVARRO</cp:lastModifiedBy>
  <cp:revision>67</cp:revision>
  <dcterms:created xsi:type="dcterms:W3CDTF">2019-04-29T13:29:04Z</dcterms:created>
  <dcterms:modified xsi:type="dcterms:W3CDTF">2019-05-01T14:59:02Z</dcterms:modified>
</cp:coreProperties>
</file>