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535" r:id="rId3"/>
    <p:sldId id="257" r:id="rId4"/>
    <p:sldId id="258" r:id="rId5"/>
    <p:sldId id="262" r:id="rId6"/>
    <p:sldId id="259" r:id="rId7"/>
    <p:sldId id="265" r:id="rId8"/>
    <p:sldId id="260" r:id="rId9"/>
    <p:sldId id="263" r:id="rId10"/>
    <p:sldId id="531" r:id="rId11"/>
    <p:sldId id="267" r:id="rId12"/>
    <p:sldId id="529" r:id="rId13"/>
    <p:sldId id="532" r:id="rId14"/>
    <p:sldId id="534" r:id="rId15"/>
    <p:sldId id="533" r:id="rId16"/>
    <p:sldId id="505" r:id="rId1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2A2A-D46B-4D4D-A42F-530785DF8CB9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B85A-44F8-4CDD-BD7B-A2F2641BA51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280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8FEBB-DE89-4616-B199-5E29A44D018A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56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0837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3661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11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49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77422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2703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5911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059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290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3038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88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9005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515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8993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911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9063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911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6F62BC-1DB2-41DC-870F-C8F787B26FE2}" type="datetimeFigureOut">
              <a:rPr lang="es-CR" smtClean="0"/>
              <a:t>30/04/2019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65CF-BDA9-49FD-90AA-14F5E983FD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6102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ematamo@ccss.sa.cr" TargetMode="External"/><Relationship Id="rId2" Type="http://schemas.openxmlformats.org/officeDocument/2006/relationships/hyperlink" Target="mailto:amtrejos@ccss.sa.c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40301" y="474085"/>
            <a:ext cx="5422899" cy="2954915"/>
          </a:xfrm>
        </p:spPr>
        <p:txBody>
          <a:bodyPr/>
          <a:lstStyle/>
          <a:p>
            <a:pPr algn="ctr"/>
            <a:br>
              <a:rPr lang="es-CR" sz="2800" dirty="0">
                <a:latin typeface="Calibri" panose="020F0502020204030204" pitchFamily="34" charset="0"/>
              </a:rPr>
            </a:br>
            <a:r>
              <a:rPr lang="es-CR" sz="2800" dirty="0">
                <a:latin typeface="Calibri" panose="020F0502020204030204" pitchFamily="34" charset="0"/>
              </a:rPr>
              <a:t>Bioética y el Desarrollo Sostenible.</a:t>
            </a:r>
            <a:br>
              <a:rPr lang="es-CR" sz="2800" dirty="0">
                <a:latin typeface="Calibri" panose="020F0502020204030204" pitchFamily="34" charset="0"/>
              </a:rPr>
            </a:br>
            <a:r>
              <a:rPr lang="es-CR" sz="2800" dirty="0">
                <a:latin typeface="Calibri" panose="020F0502020204030204" pitchFamily="34" charset="0"/>
              </a:rPr>
              <a:t> </a:t>
            </a:r>
            <a:br>
              <a:rPr lang="es-CR" sz="2800" dirty="0">
                <a:latin typeface="Calibri" panose="020F0502020204030204" pitchFamily="34" charset="0"/>
              </a:rPr>
            </a:br>
            <a:r>
              <a:rPr lang="es-CR" sz="2800" dirty="0">
                <a:latin typeface="Calibri" panose="020F0502020204030204" pitchFamily="34" charset="0"/>
              </a:rPr>
              <a:t>VI Foro Franco- Latinoamericano de Bioética y Desarrollo Sostenible.</a:t>
            </a:r>
            <a:br>
              <a:rPr lang="es-CR" sz="2800" dirty="0">
                <a:latin typeface="Calibri" panose="020F0502020204030204" pitchFamily="34" charset="0"/>
              </a:rPr>
            </a:br>
            <a:br>
              <a:rPr lang="es-CR" sz="2800" dirty="0">
                <a:latin typeface="Calibri" panose="020F0502020204030204" pitchFamily="34" charset="0"/>
              </a:rPr>
            </a:br>
            <a:br>
              <a:rPr lang="es-CR" sz="2400" dirty="0">
                <a:latin typeface="Calibri" panose="020F0502020204030204" pitchFamily="34" charset="0"/>
              </a:rPr>
            </a:br>
            <a:r>
              <a:rPr lang="es-CR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1800" y="3429000"/>
            <a:ext cx="11239500" cy="3289299"/>
          </a:xfrm>
        </p:spPr>
        <p:txBody>
          <a:bodyPr>
            <a:noAutofit/>
          </a:bodyPr>
          <a:lstStyle/>
          <a:p>
            <a:pPr algn="ctr"/>
            <a:r>
              <a:rPr lang="es-E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Consideraciones Bioéticas desde la perspectiva de Enfermería, para el fortalecimiento del acceso al Derecho Humano de la salud de la población.</a:t>
            </a:r>
          </a:p>
          <a:p>
            <a:pPr algn="ctr"/>
            <a:r>
              <a:rPr lang="es-E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Dirección Regional de Servicios de Salud Central Sur, Caja Costarricense de Seguro Social. </a:t>
            </a:r>
            <a:endParaRPr lang="es-CR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s-C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r>
              <a:rPr lang="es-C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Dra. Trejos Chacón Alejandra M,  M.sc. Enfermera Salud Mental. </a:t>
            </a:r>
          </a:p>
          <a:p>
            <a:r>
              <a:rPr lang="es-C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Matamoros morales Rafael Eduardo, M. Sc. Enfermero Obstetra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6E390A-1EE7-43D3-9387-CB8B64AAE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474085"/>
            <a:ext cx="4610100" cy="273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92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3A408-1B1A-4D0A-8E73-2AC24601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429" y="403948"/>
            <a:ext cx="6491962" cy="923330"/>
          </a:xfrm>
        </p:spPr>
        <p:txBody>
          <a:bodyPr/>
          <a:lstStyle/>
          <a:p>
            <a:pPr algn="ctr"/>
            <a:r>
              <a:rPr lang="es-C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Gestión de Enfermería para el  cuido de la salud  y del ambiente.  </a:t>
            </a:r>
            <a:r>
              <a:rPr lang="es-CR" sz="2400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941685-0B51-4724-99C5-8E2F9F26502A}"/>
              </a:ext>
            </a:extLst>
          </p:cNvPr>
          <p:cNvSpPr txBox="1"/>
          <p:nvPr/>
        </p:nvSpPr>
        <p:spPr>
          <a:xfrm>
            <a:off x="203198" y="1518246"/>
            <a:ext cx="5435601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Consideración ética. Responsabilidad- Justicia.  </a:t>
            </a:r>
          </a:p>
          <a:p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E5F3B9-03CB-40A2-A3E1-B76AC1A558B7}"/>
              </a:ext>
            </a:extLst>
          </p:cNvPr>
          <p:cNvSpPr txBox="1"/>
          <p:nvPr/>
        </p:nvSpPr>
        <p:spPr>
          <a:xfrm>
            <a:off x="6997916" y="1518249"/>
            <a:ext cx="438895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Consideración Teórica: Culturalidad.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349ACF-0799-458E-B7F4-ACB4BD0910B5}"/>
              </a:ext>
            </a:extLst>
          </p:cNvPr>
          <p:cNvSpPr txBox="1"/>
          <p:nvPr/>
        </p:nvSpPr>
        <p:spPr>
          <a:xfrm>
            <a:off x="203200" y="2575874"/>
            <a:ext cx="54356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de Ética y Moral Profesional.</a:t>
            </a:r>
          </a:p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Principios Bioéticos Universales.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1792C7-1E26-4A91-BA99-9692E1CC2A1E}"/>
              </a:ext>
            </a:extLst>
          </p:cNvPr>
          <p:cNvSpPr txBox="1"/>
          <p:nvPr/>
        </p:nvSpPr>
        <p:spPr>
          <a:xfrm>
            <a:off x="7056383" y="2174539"/>
            <a:ext cx="4388951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Madeleine Leininger:</a:t>
            </a:r>
          </a:p>
          <a:p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social y </a:t>
            </a:r>
            <a:r>
              <a:rPr lang="es-C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ambiental</a:t>
            </a:r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Consideración </a:t>
            </a:r>
            <a:r>
              <a:rPr lang="es-C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permite interpretar y predecir el </a:t>
            </a:r>
            <a:r>
              <a:rPr lang="es-C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 de la salud</a:t>
            </a:r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2C0CC8F-6616-4ACB-AAB3-BAFD9B90D600}"/>
              </a:ext>
            </a:extLst>
          </p:cNvPr>
          <p:cNvSpPr txBox="1"/>
          <p:nvPr/>
        </p:nvSpPr>
        <p:spPr>
          <a:xfrm>
            <a:off x="203200" y="3429001"/>
            <a:ext cx="5626100" cy="3016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dirty="0">
                <a:latin typeface="Calibri" panose="020F0502020204030204" pitchFamily="34" charset="0"/>
                <a:cs typeface="Times New Roman" panose="02020603050405020304" pitchFamily="18" charset="0"/>
              </a:rPr>
              <a:t>Art. 29. “…</a:t>
            </a:r>
            <a:r>
              <a:rPr lang="es-CR" i="1" dirty="0">
                <a:latin typeface="Calibri" panose="020F0502020204030204" pitchFamily="34" charset="0"/>
                <a:cs typeface="Times New Roman" panose="02020603050405020304" pitchFamily="18" charset="0"/>
              </a:rPr>
              <a:t>detectar los efectos adversos que ejerce el </a:t>
            </a:r>
            <a:r>
              <a:rPr lang="es-CR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medio ambiente </a:t>
            </a:r>
            <a:r>
              <a:rPr lang="es-CR" i="1" dirty="0">
                <a:latin typeface="Calibri" panose="020F0502020204030204" pitchFamily="34" charset="0"/>
                <a:cs typeface="Times New Roman" panose="02020603050405020304" pitchFamily="18" charset="0"/>
              </a:rPr>
              <a:t>sobre la salud</a:t>
            </a:r>
            <a:r>
              <a:rPr lang="es-CR" dirty="0">
                <a:latin typeface="Calibri" panose="020F0502020204030204" pitchFamily="34" charset="0"/>
                <a:cs typeface="Times New Roman" panose="02020603050405020304" pitchFamily="18" charset="0"/>
              </a:rPr>
              <a:t>..”</a:t>
            </a:r>
          </a:p>
          <a:p>
            <a:endParaRPr lang="es-C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R" dirty="0">
                <a:latin typeface="Calibri" panose="020F0502020204030204" pitchFamily="34" charset="0"/>
                <a:cs typeface="Times New Roman" panose="02020603050405020304" pitchFamily="18" charset="0"/>
              </a:rPr>
              <a:t>Art. 30 “..</a:t>
            </a:r>
            <a:r>
              <a:rPr lang="es-CR" i="1" dirty="0">
                <a:latin typeface="Calibri" panose="020F0502020204030204" pitchFamily="34" charset="0"/>
                <a:cs typeface="Times New Roman" panose="02020603050405020304" pitchFamily="18" charset="0"/>
              </a:rPr>
              <a:t>cooperar en la planificación de actividades que permitan la conservación y </a:t>
            </a:r>
            <a:r>
              <a:rPr lang="es-CR" i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sostenibilidad del ambiente</a:t>
            </a:r>
            <a:r>
              <a:rPr lang="es-CR" i="1" dirty="0">
                <a:latin typeface="Calibri" panose="020F0502020204030204" pitchFamily="34" charset="0"/>
                <a:cs typeface="Times New Roman" panose="02020603050405020304" pitchFamily="18" charset="0"/>
              </a:rPr>
              <a:t>..”</a:t>
            </a:r>
          </a:p>
          <a:p>
            <a:endParaRPr lang="es-C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938c244-3c7d-4705-baa8-f6a72ceee1ea@namprd17">
            <a:extLst>
              <a:ext uri="{FF2B5EF4-FFF2-40B4-BE49-F238E27FC236}">
                <a16:creationId xmlns:a16="http://schemas.microsoft.com/office/drawing/2014/main" id="{4865BBF0-1BC3-4D8A-9EC9-A84E6EDF5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6" r="-1" b="28350"/>
          <a:stretch/>
        </p:blipFill>
        <p:spPr bwMode="auto">
          <a:xfrm>
            <a:off x="7056383" y="4462044"/>
            <a:ext cx="4573633" cy="2217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23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2785" y="139520"/>
            <a:ext cx="9404723" cy="1867080"/>
          </a:xfrm>
        </p:spPr>
        <p:txBody>
          <a:bodyPr/>
          <a:lstStyle/>
          <a:p>
            <a:pPr algn="ctr"/>
            <a:br>
              <a:rPr lang="es-CR" sz="2800" dirty="0"/>
            </a:br>
            <a:r>
              <a:rPr lang="es-CR" sz="2000" dirty="0">
                <a:latin typeface="Calibri" panose="020F0502020204030204" pitchFamily="34" charset="0"/>
              </a:rPr>
              <a:t>Articulo 33: </a:t>
            </a:r>
            <a:r>
              <a:rPr lang="es-CR" sz="2400" dirty="0">
                <a:latin typeface="Calibri" panose="020F0502020204030204" pitchFamily="34" charset="0"/>
              </a:rPr>
              <a:t>“…</a:t>
            </a:r>
            <a:r>
              <a:rPr lang="es-CR" sz="2000" i="1" dirty="0">
                <a:latin typeface="Calibri" panose="020F0502020204030204" pitchFamily="34" charset="0"/>
              </a:rPr>
              <a:t>participar en los programas tendientes a reducir la acción nociva de los elementos químicos,  biológicos o físicos causados por la industria y otras actividades humanas.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0" y="2656114"/>
            <a:ext cx="3706981" cy="240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72" y="2498271"/>
            <a:ext cx="3025082" cy="256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30" y="2498271"/>
            <a:ext cx="4099142" cy="256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055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5200" y="554138"/>
            <a:ext cx="9334500" cy="1249262"/>
          </a:xfrm>
        </p:spPr>
        <p:txBody>
          <a:bodyPr/>
          <a:lstStyle/>
          <a:p>
            <a:pPr algn="ctr">
              <a:defRPr/>
            </a:pPr>
            <a:r>
              <a:rPr lang="es-CR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Porqué pensar desde la gestión  de Enfermería en el cuido del ambiente  y el desarrollo sostenible para favorecer el Derecho Humano a la Salud ?  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400" y="1511300"/>
            <a:ext cx="11277600" cy="52324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  <a:defRPr/>
            </a:pPr>
            <a:endParaRPr lang="es-CR" sz="3200" i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endParaRPr lang="es-CR" sz="3200" i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Jorge Riechmann; </a:t>
            </a: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mundo vulnerable</a:t>
            </a: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 “ </a:t>
            </a: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 hay buenas razones para no hacerlo”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Albert Schweitzer: “… </a:t>
            </a: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gran error de toda ética ha sido, hasta ahora, el de creer que debe ocuparse solo de la relación de los seres humanos con otros humanos</a:t>
            </a: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…” </a:t>
            </a:r>
          </a:p>
          <a:p>
            <a:pPr marL="0" indent="0" algn="just">
              <a:buNone/>
              <a:defRPr/>
            </a:pPr>
            <a:endParaRPr lang="es-CR" sz="8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Mathis Wackernagel</a:t>
            </a: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 Cuidados Sostenibles?   </a:t>
            </a: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proteger la producción  ecológica para asegurar a largo plazo, la supervivencia de la vida humana y la de otras especies…” </a:t>
            </a:r>
          </a:p>
          <a:p>
            <a:pPr marL="0" indent="0" algn="just">
              <a:buNone/>
              <a:defRPr/>
            </a:pPr>
            <a:endParaRPr lang="es-CR" sz="8000" i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Volnei Garraffa</a:t>
            </a: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 Adecuación epistemológica del principialismo a la Bioética social. UNESCO</a:t>
            </a:r>
          </a:p>
          <a:p>
            <a:pPr marL="0" indent="0" algn="just">
              <a:buNone/>
              <a:defRPr/>
            </a:pP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Protección : Excluidos sociales y vulnerables. </a:t>
            </a:r>
          </a:p>
          <a:p>
            <a:pPr marL="0" indent="0" algn="just">
              <a:buNone/>
              <a:defRPr/>
            </a:pP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Prevención: Daños. </a:t>
            </a:r>
          </a:p>
          <a:p>
            <a:pPr marL="0" indent="0" algn="just">
              <a:buNone/>
              <a:defRPr/>
            </a:pPr>
            <a:endParaRPr lang="es-CR" sz="8000" i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Solidaridad- Justicia. </a:t>
            </a:r>
          </a:p>
          <a:p>
            <a:pPr marL="0" indent="0" algn="just">
              <a:buNone/>
              <a:defRPr/>
            </a:pPr>
            <a:endParaRPr lang="es-CR" sz="8000" i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br>
              <a:rPr lang="es-ES" sz="8000" u="sng" dirty="0">
                <a:latin typeface="Calibri" panose="020F0502020204030204" pitchFamily="34" charset="0"/>
              </a:rPr>
            </a:br>
            <a:endParaRPr lang="es-CR" sz="80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s-CR" sz="22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s-CR" sz="15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s-CR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800" i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1863353699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5200" y="554138"/>
            <a:ext cx="9334500" cy="1249262"/>
          </a:xfrm>
        </p:spPr>
        <p:txBody>
          <a:bodyPr/>
          <a:lstStyle/>
          <a:p>
            <a:pPr algn="ctr">
              <a:defRPr/>
            </a:pPr>
            <a:r>
              <a:rPr lang="es-CR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salud y en Desarrollo sostenible,  los intereses de los seres humanos son los únicos que cuentan moralmente ?  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8591" y="1536700"/>
            <a:ext cx="11088418" cy="4767161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endParaRPr lang="es-CR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Jorge Riechmann.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Únicos agentes morales dentro de la biosfera: 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Responsabilidad especial de seres humanos.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Principio de Consideración igualitaria.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“…</a:t>
            </a:r>
            <a:r>
              <a:rPr lang="es-CR" sz="80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 gran error de toda ética ha sido, hasta ahora, el de creer que debe ocuparse solo de la relación de los seres humanos con otros humanos</a:t>
            </a:r>
            <a:r>
              <a:rPr lang="es-CR" sz="8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…”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80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Enfermería: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Cuido de la salud y cuido del ambiente: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Responsabilidad Ética.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Responsabilidad jurídica.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 algn="just">
              <a:buNone/>
              <a:defRPr/>
            </a:pPr>
            <a:endParaRPr lang="es-CR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800" i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3148910311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5200" y="554138"/>
            <a:ext cx="9334500" cy="1249262"/>
          </a:xfrm>
        </p:spPr>
        <p:txBody>
          <a:bodyPr/>
          <a:lstStyle/>
          <a:p>
            <a:pPr algn="ctr">
              <a:defRPr/>
            </a:pPr>
            <a:r>
              <a:rPr lang="es-CR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Consideración del principio de sustentabilidad en Enfermería para  la gestión del cuidado y del ambiente.  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8591" y="1803400"/>
            <a:ext cx="11088418" cy="48133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salud:    Derecho Humano.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9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-Daños ecológicos: repercusión directa a la salud.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9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-Responsabilidad ética y jurídica de la gestión del cuido  de Enfermería y del cuido del  ambiente desde la DRSSCS.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Favorecer  Derecho Humano a la salud.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Dado el valor intrínseco  y de dignidad de cada persona.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9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-Todo ser vivo tiene un bien propio,  que debe ser tratado como tal, moralmente.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sz="9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 algn="just">
              <a:buNone/>
              <a:defRPr/>
            </a:pPr>
            <a:endParaRPr lang="es-CR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800" i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3503295986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5200" y="554138"/>
            <a:ext cx="9334500" cy="1249262"/>
          </a:xfrm>
        </p:spPr>
        <p:txBody>
          <a:bodyPr/>
          <a:lstStyle/>
          <a:p>
            <a:pPr algn="ctr">
              <a:defRPr/>
            </a:pPr>
            <a:r>
              <a:rPr lang="es-CR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Consideración del Principio de sustentabilidad y gestión del cuido  de la salud  y cuido  del ambiente desde la visión de Enfermería. 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8591" y="1536700"/>
            <a:ext cx="11088418" cy="515410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endParaRPr lang="es-CR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Jorge Riechmann; Un mundo vulnerable. 2000.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s-CR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s-CR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es-CR" sz="2400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 orden socioeconómico es ecológicamente sustentable cuando la reproducción social, potencialmente, puede prolongarse hacia el futuro, porque no pone en peligro las condiciones ecológicas y las funciones ambientales sobre las que se apoya…”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s-CR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 algn="just">
              <a:buNone/>
              <a:defRPr/>
            </a:pPr>
            <a:endParaRPr lang="es-CR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i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800" i="1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050" dirty="0"/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8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  <a:p>
            <a:pPr algn="just">
              <a:buFont typeface="Wingdings" panose="05000000000000000000" pitchFamily="2" charset="2"/>
              <a:buNone/>
              <a:defRPr/>
            </a:pPr>
            <a:endParaRPr lang="es-CR" sz="1000" dirty="0"/>
          </a:p>
          <a:p>
            <a:pPr algn="just">
              <a:defRPr/>
            </a:pPr>
            <a:endParaRPr lang="es-CR" sz="1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F40CC3-F146-4F69-947F-4882307B7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02" y="3875314"/>
            <a:ext cx="4293312" cy="254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571537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AA5CA-E4E1-492F-8ABA-5E200AB0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781" y="1803400"/>
            <a:ext cx="9404723" cy="3966029"/>
          </a:xfrm>
        </p:spPr>
        <p:txBody>
          <a:bodyPr/>
          <a:lstStyle/>
          <a:p>
            <a:pPr algn="ctr"/>
            <a:r>
              <a:rPr lang="es-CR" sz="3200" i="1" dirty="0">
                <a:solidFill>
                  <a:schemeClr val="tx1"/>
                </a:solidFill>
              </a:rPr>
              <a:t>Gracias por su atención.</a:t>
            </a:r>
            <a:br>
              <a:rPr lang="es-CR" sz="3200" i="1" dirty="0">
                <a:solidFill>
                  <a:schemeClr val="tx1"/>
                </a:solidFill>
              </a:rPr>
            </a:br>
            <a:br>
              <a:rPr lang="es-CR" sz="3200" i="1" dirty="0">
                <a:solidFill>
                  <a:schemeClr val="tx1"/>
                </a:solidFill>
              </a:rPr>
            </a:br>
            <a:r>
              <a:rPr lang="es-CR" sz="2400" i="1" dirty="0">
                <a:solidFill>
                  <a:schemeClr val="tx1"/>
                </a:solidFill>
                <a:hlinkClick r:id="rId2"/>
              </a:rPr>
              <a:t>amtrejos@ccss.sa.cr</a:t>
            </a:r>
            <a:r>
              <a:rPr lang="es-CR" sz="2400" i="1" dirty="0">
                <a:solidFill>
                  <a:schemeClr val="tx1"/>
                </a:solidFill>
              </a:rPr>
              <a:t> </a:t>
            </a:r>
            <a:br>
              <a:rPr lang="es-CR" sz="2400" i="1" dirty="0">
                <a:solidFill>
                  <a:schemeClr val="tx1"/>
                </a:solidFill>
              </a:rPr>
            </a:br>
            <a:r>
              <a:rPr lang="es-CR" sz="2400" i="1" dirty="0">
                <a:solidFill>
                  <a:schemeClr val="tx1"/>
                </a:solidFill>
                <a:hlinkClick r:id="rId3"/>
              </a:rPr>
              <a:t>rematamo@ccss.sa.cr</a:t>
            </a:r>
            <a:br>
              <a:rPr lang="es-CR" sz="2400" i="1" dirty="0">
                <a:solidFill>
                  <a:schemeClr val="tx1"/>
                </a:solidFill>
              </a:rPr>
            </a:br>
            <a:br>
              <a:rPr lang="es-CR" sz="2400" i="1" dirty="0">
                <a:solidFill>
                  <a:schemeClr val="tx1"/>
                </a:solidFill>
              </a:rPr>
            </a:br>
            <a:br>
              <a:rPr lang="es-CR" sz="3200" i="1" dirty="0">
                <a:solidFill>
                  <a:schemeClr val="tx1"/>
                </a:solidFill>
              </a:rPr>
            </a:br>
            <a:br>
              <a:rPr lang="es-CR" sz="3200" i="1" dirty="0">
                <a:solidFill>
                  <a:schemeClr val="tx1"/>
                </a:solidFill>
              </a:rPr>
            </a:br>
            <a:r>
              <a:rPr lang="es-CR" sz="3200" i="1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2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AA5CA-E4E1-492F-8ABA-5E200AB0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781" y="1803400"/>
            <a:ext cx="9404723" cy="3966029"/>
          </a:xfrm>
        </p:spPr>
        <p:txBody>
          <a:bodyPr/>
          <a:lstStyle/>
          <a:p>
            <a:pPr algn="ctr"/>
            <a:br>
              <a:rPr lang="es-CR" sz="2400" i="1" dirty="0">
                <a:solidFill>
                  <a:schemeClr val="tx1"/>
                </a:solidFill>
              </a:rPr>
            </a:br>
            <a:br>
              <a:rPr lang="es-CR" sz="2400" i="1" dirty="0">
                <a:solidFill>
                  <a:schemeClr val="tx1"/>
                </a:solidFill>
              </a:rPr>
            </a:br>
            <a:br>
              <a:rPr lang="es-CR" sz="3200" i="1" dirty="0">
                <a:solidFill>
                  <a:schemeClr val="tx1"/>
                </a:solidFill>
              </a:rPr>
            </a:br>
            <a:br>
              <a:rPr lang="es-CR" sz="3200" i="1" dirty="0">
                <a:solidFill>
                  <a:schemeClr val="tx1"/>
                </a:solidFill>
              </a:rPr>
            </a:br>
            <a:r>
              <a:rPr lang="es-CR" sz="3200" i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AutoShape 2" descr="Resultado de imagen para REgiones de salud. Caja costarricense de seguro social">
            <a:extLst>
              <a:ext uri="{FF2B5EF4-FFF2-40B4-BE49-F238E27FC236}">
                <a16:creationId xmlns:a16="http://schemas.microsoft.com/office/drawing/2014/main" id="{3456FC0F-4B36-420A-9992-917545C25F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4" name="AutoShape 4" descr="Resultado de imagen para REgiones de salud. Caja costarricense de seguro social">
            <a:extLst>
              <a:ext uri="{FF2B5EF4-FFF2-40B4-BE49-F238E27FC236}">
                <a16:creationId xmlns:a16="http://schemas.microsoft.com/office/drawing/2014/main" id="{4831BBAC-A30B-480F-8917-332E674F84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030" name="Picture 6" descr="Resultado de imagen para REgiones de salud. Caja costarricense de seguro social">
            <a:extLst>
              <a:ext uri="{FF2B5EF4-FFF2-40B4-BE49-F238E27FC236}">
                <a16:creationId xmlns:a16="http://schemas.microsoft.com/office/drawing/2014/main" id="{6BCEB6A6-7899-4922-BD22-F135F405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8" y="1625600"/>
            <a:ext cx="7600042" cy="50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3FC844-D6E7-408A-B2A4-E29ADC1D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879" y="1625600"/>
            <a:ext cx="2247900" cy="20383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865F147-31E3-4B4C-8BDD-ED1033CFEED0}"/>
              </a:ext>
            </a:extLst>
          </p:cNvPr>
          <p:cNvSpPr txBox="1"/>
          <p:nvPr/>
        </p:nvSpPr>
        <p:spPr>
          <a:xfrm>
            <a:off x="2082800" y="558800"/>
            <a:ext cx="612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latin typeface="Calibri" panose="020F0502020204030204" pitchFamily="34" charset="0"/>
              </a:rPr>
              <a:t>Distribución de Direcciones Regional.</a:t>
            </a:r>
          </a:p>
          <a:p>
            <a:r>
              <a:rPr lang="es-CR" sz="2400" dirty="0">
                <a:latin typeface="Calibri" panose="020F0502020204030204" pitchFamily="34" charset="0"/>
              </a:rPr>
              <a:t> Caja Costarricense de Seguro Social. 2019.  </a:t>
            </a:r>
          </a:p>
        </p:txBody>
      </p:sp>
    </p:spTree>
    <p:extLst>
      <p:ext uri="{BB962C8B-B14F-4D97-AF65-F5344CB8AC3E}">
        <p14:creationId xmlns:p14="http://schemas.microsoft.com/office/powerpoint/2010/main" val="30146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PA REGIONAL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00504" y="482600"/>
            <a:ext cx="10052037" cy="5930900"/>
          </a:xfrm>
        </p:spPr>
      </p:pic>
      <p:pic>
        <p:nvPicPr>
          <p:cNvPr id="37" name="36 Imagen" descr="locali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156" y="3808785"/>
            <a:ext cx="1080120" cy="926232"/>
          </a:xfrm>
          <a:prstGeom prst="rect">
            <a:avLst/>
          </a:prstGeom>
        </p:spPr>
      </p:pic>
      <p:sp>
        <p:nvSpPr>
          <p:cNvPr id="38" name="37 CuadroTexto"/>
          <p:cNvSpPr txBox="1"/>
          <p:nvPr/>
        </p:nvSpPr>
        <p:spPr>
          <a:xfrm>
            <a:off x="6959600" y="4581129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/>
              <a:t>ZONA INDIGENA</a:t>
            </a:r>
          </a:p>
        </p:txBody>
      </p:sp>
    </p:spTree>
    <p:extLst>
      <p:ext uri="{BB962C8B-B14F-4D97-AF65-F5344CB8AC3E}">
        <p14:creationId xmlns:p14="http://schemas.microsoft.com/office/powerpoint/2010/main" val="5146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7" y="276980"/>
            <a:ext cx="9634173" cy="613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42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9645"/>
          <a:stretch/>
        </p:blipFill>
        <p:spPr>
          <a:xfrm>
            <a:off x="1129301" y="695652"/>
            <a:ext cx="4534900" cy="25147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3" r="-3" b="-3"/>
          <a:stretch/>
        </p:blipFill>
        <p:spPr>
          <a:xfrm>
            <a:off x="1078501" y="3744239"/>
            <a:ext cx="4534899" cy="2792026"/>
          </a:xfrm>
          <a:prstGeom prst="rect">
            <a:avLst/>
          </a:prstGeom>
        </p:spPr>
      </p:pic>
      <p:pic>
        <p:nvPicPr>
          <p:cNvPr id="6" name="Picture 4" descr="43fc27f9-c44f-49f1-af81-d92589f030ca@namprd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637"/>
          <a:stretch/>
        </p:blipFill>
        <p:spPr bwMode="auto">
          <a:xfrm>
            <a:off x="6046198" y="3744239"/>
            <a:ext cx="5067300" cy="27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229615" y="95798"/>
            <a:ext cx="40446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</a:rPr>
              <a:t>Contrastes Demográficos.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819900" y="5306955"/>
            <a:ext cx="31226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GRANO DE ORO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50148" y="5612935"/>
            <a:ext cx="1592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SAN JOSÉ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295200" y="2091693"/>
            <a:ext cx="23910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SAN JOSÉ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99" y="1173017"/>
            <a:ext cx="5067299" cy="20019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785100" y="2260600"/>
            <a:ext cx="314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RÍO CONTAMINADO </a:t>
            </a:r>
          </a:p>
          <a:p>
            <a:pPr algn="ctr"/>
            <a:r>
              <a:rPr lang="es-E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SAN JOSE-CR</a:t>
            </a:r>
          </a:p>
        </p:txBody>
      </p:sp>
    </p:spTree>
    <p:extLst>
      <p:ext uri="{BB962C8B-B14F-4D97-AF65-F5344CB8AC3E}">
        <p14:creationId xmlns:p14="http://schemas.microsoft.com/office/powerpoint/2010/main" val="61394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938c244-3c7d-4705-baa8-f6a72ceee1ea@namprd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6" r="-1" b="28350"/>
          <a:stretch/>
        </p:blipFill>
        <p:spPr bwMode="auto">
          <a:xfrm>
            <a:off x="6193141" y="3600559"/>
            <a:ext cx="5728548" cy="3079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6a353837-c4de-4540-9ccf-8e21975f0cce@namprd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0" r="-3" b="7526"/>
          <a:stretch/>
        </p:blipFill>
        <p:spPr bwMode="auto">
          <a:xfrm>
            <a:off x="464593" y="553452"/>
            <a:ext cx="5728548" cy="3047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048501" y="1199843"/>
            <a:ext cx="32639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DETERMINANTES </a:t>
            </a:r>
          </a:p>
          <a:p>
            <a:pPr algn="ctr"/>
            <a:r>
              <a:rPr lang="es-E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DE LA SALUD.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89000" y="4013200"/>
            <a:ext cx="45085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BIOLOGICOS.</a:t>
            </a:r>
          </a:p>
          <a:p>
            <a:pPr algn="ctr"/>
            <a:r>
              <a:rPr lang="es-E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ECONOMICOS.  </a:t>
            </a:r>
          </a:p>
          <a:p>
            <a:pPr algn="ctr"/>
            <a:r>
              <a:rPr lang="es-E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CONCIENCIA Y CONDUCTA.</a:t>
            </a:r>
          </a:p>
          <a:p>
            <a:pPr algn="ctr"/>
            <a:endParaRPr lang="es-E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s-ES" sz="28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ECOLOGICOS. </a:t>
            </a:r>
            <a:endParaRPr lang="es-ES" sz="28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4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1" y="2125329"/>
            <a:ext cx="8394700" cy="438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292100" y="301021"/>
            <a:ext cx="1021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000" b="1" dirty="0">
                <a:latin typeface="Calibri" panose="020F0502020204030204" pitchFamily="34" charset="0"/>
              </a:rPr>
              <a:t>ODM 7: Garantizar la sostenibilidad del medio ambiente</a:t>
            </a:r>
          </a:p>
          <a:p>
            <a:pPr algn="ctr"/>
            <a:r>
              <a:rPr lang="es-CR" sz="2000" b="1" dirty="0">
                <a:latin typeface="Calibri" panose="020F0502020204030204" pitchFamily="34" charset="0"/>
              </a:rPr>
              <a:t>Meta 7C: Reducir a la mitad, para 2015, la proporción de personas sin acceso sostenible al agua potable y a servicios básicos de saneamiento.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B597100-A40D-4535-A299-B58D558B0A19}"/>
              </a:ext>
            </a:extLst>
          </p:cNvPr>
          <p:cNvSpPr/>
          <p:nvPr/>
        </p:nvSpPr>
        <p:spPr>
          <a:xfrm flipH="1">
            <a:off x="8940800" y="2565400"/>
            <a:ext cx="2959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000" b="1" dirty="0">
                <a:latin typeface="Calibri" panose="020F0502020204030204" pitchFamily="34" charset="0"/>
              </a:rPr>
              <a:t>El número de personas que viven en zonas urbanas sin acceso a saneamiento mejorado es cada vez mayor debido al rápido crecimiento de las poblaciones urbanas</a:t>
            </a:r>
            <a:r>
              <a:rPr lang="es-CR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59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965201"/>
            <a:ext cx="2957292" cy="20868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5b6172d7-c310-431c-8746-543b0d6e5354@nampr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767687"/>
            <a:ext cx="2857499" cy="22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 flipH="1">
            <a:off x="8129500" y="838199"/>
            <a:ext cx="37286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Derecho Humano a la Salud</a:t>
            </a:r>
          </a:p>
          <a:p>
            <a:pPr algn="ctr"/>
            <a:endParaRPr lang="es-E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</a:endParaRPr>
          </a:p>
          <a:p>
            <a:r>
              <a:rPr lang="es-E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- Respeto a la culturalidad. </a:t>
            </a:r>
          </a:p>
        </p:txBody>
      </p:sp>
      <p:pic>
        <p:nvPicPr>
          <p:cNvPr id="15" name="Picture 5" descr="e4e64615-c86a-48cf-a4e5-64f5f0ab792c@namprd17">
            <a:extLst>
              <a:ext uri="{FF2B5EF4-FFF2-40B4-BE49-F238E27FC236}">
                <a16:creationId xmlns:a16="http://schemas.microsoft.com/office/drawing/2014/main" id="{79EE071A-542D-4653-9586-CB84C946C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7" b="7336"/>
          <a:stretch/>
        </p:blipFill>
        <p:spPr bwMode="auto">
          <a:xfrm>
            <a:off x="4621508" y="3603670"/>
            <a:ext cx="2790370" cy="24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8791C3D-D211-44CD-8FD7-0E5A95AF75C0}"/>
              </a:ext>
            </a:extLst>
          </p:cNvPr>
          <p:cNvSpPr/>
          <p:nvPr/>
        </p:nvSpPr>
        <p:spPr>
          <a:xfrm flipH="1">
            <a:off x="4560886" y="765638"/>
            <a:ext cx="29829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Cuál es el fin del cuido de Enfermería y del cuido del ambiente desde la DRSSCS ? </a:t>
            </a:r>
            <a:endParaRPr lang="es-E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7" name="Picture 2" descr="33b75d98-a5f4-45ca-9e62-c35f99273f35@namprd17">
            <a:extLst>
              <a:ext uri="{FF2B5EF4-FFF2-40B4-BE49-F238E27FC236}">
                <a16:creationId xmlns:a16="http://schemas.microsoft.com/office/drawing/2014/main" id="{46ABBB9A-D708-4498-8AD8-0691FCEF6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" b="16581"/>
          <a:stretch/>
        </p:blipFill>
        <p:spPr bwMode="auto">
          <a:xfrm>
            <a:off x="8209679" y="3767687"/>
            <a:ext cx="3427817" cy="22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2">
            <a:extLst>
              <a:ext uri="{FF2B5EF4-FFF2-40B4-BE49-F238E27FC236}">
                <a16:creationId xmlns:a16="http://schemas.microsoft.com/office/drawing/2014/main" id="{4DC0E850-AC03-43E9-9AD5-DE260846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42" y="366861"/>
            <a:ext cx="902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sz="2400" i="1" dirty="0">
                <a:latin typeface="Calibri" panose="020F0502020204030204" pitchFamily="34" charset="0"/>
              </a:rPr>
              <a:t>Consideraciones Bioéticas desde la perspectiva de Enfermería, para el fortalecimiento del acceso al Derecho Humano de la salud.</a:t>
            </a:r>
            <a:endParaRPr lang="es-CR" altLang="es-CR" sz="2400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BE4952B-6BEC-4D3E-A630-D22EEBB81523}"/>
              </a:ext>
            </a:extLst>
          </p:cNvPr>
          <p:cNvCxnSpPr>
            <a:cxnSpLocks/>
          </p:cNvCxnSpPr>
          <p:nvPr/>
        </p:nvCxnSpPr>
        <p:spPr>
          <a:xfrm flipH="1">
            <a:off x="4279900" y="1761763"/>
            <a:ext cx="596760" cy="6445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9AB869-9F9E-4936-9F08-BF0A45319085}"/>
              </a:ext>
            </a:extLst>
          </p:cNvPr>
          <p:cNvSpPr txBox="1"/>
          <p:nvPr/>
        </p:nvSpPr>
        <p:spPr>
          <a:xfrm>
            <a:off x="1026942" y="2349501"/>
            <a:ext cx="30840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R" sz="2400" dirty="0">
                <a:latin typeface="Calibri" panose="020F0502020204030204" pitchFamily="34" charset="0"/>
              </a:rPr>
              <a:t>Consideración de los principios. </a:t>
            </a:r>
          </a:p>
          <a:p>
            <a:pPr algn="ctr">
              <a:defRPr/>
            </a:pPr>
            <a:endParaRPr lang="es-CR" sz="240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CR" sz="2400" dirty="0">
                <a:latin typeface="Calibri" panose="020F0502020204030204" pitchFamily="34" charset="0"/>
              </a:rPr>
              <a:t>Responsabilidad.</a:t>
            </a:r>
          </a:p>
          <a:p>
            <a:pPr algn="ctr">
              <a:defRPr/>
            </a:pPr>
            <a:r>
              <a:rPr lang="es-CR" sz="2400" dirty="0">
                <a:latin typeface="Calibri" panose="020F0502020204030204" pitchFamily="34" charset="0"/>
              </a:rPr>
              <a:t>Justicia.</a:t>
            </a:r>
          </a:p>
          <a:p>
            <a:pPr algn="ctr">
              <a:defRPr/>
            </a:pPr>
            <a:r>
              <a:rPr lang="es-CR" sz="2400" dirty="0">
                <a:latin typeface="Calibri" panose="020F0502020204030204" pitchFamily="34" charset="0"/>
              </a:rPr>
              <a:t>Sustentabilidad.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69C885-FF05-4E27-8C16-D81962B5D2D3}"/>
              </a:ext>
            </a:extLst>
          </p:cNvPr>
          <p:cNvSpPr txBox="1"/>
          <p:nvPr/>
        </p:nvSpPr>
        <p:spPr>
          <a:xfrm>
            <a:off x="7641825" y="2408201"/>
            <a:ext cx="339204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R" sz="2400" dirty="0">
                <a:latin typeface="Calibri" panose="020F0502020204030204" pitchFamily="34" charset="0"/>
              </a:rPr>
              <a:t>Gestión del cuidado de Enfermería. </a:t>
            </a:r>
          </a:p>
          <a:p>
            <a:pPr>
              <a:defRPr/>
            </a:pPr>
            <a:endParaRPr lang="es-CR" sz="24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CR" sz="2400" dirty="0">
                <a:latin typeface="Calibri" panose="020F0502020204030204" pitchFamily="34" charset="0"/>
              </a:rPr>
              <a:t>Consideración ética.</a:t>
            </a:r>
          </a:p>
          <a:p>
            <a:pPr>
              <a:defRPr/>
            </a:pPr>
            <a:r>
              <a:rPr lang="es-CR" sz="2400" dirty="0">
                <a:latin typeface="Calibri" panose="020F0502020204030204" pitchFamily="34" charset="0"/>
              </a:rPr>
              <a:t>Consideración teórica. </a:t>
            </a:r>
          </a:p>
          <a:p>
            <a:pPr>
              <a:defRPr/>
            </a:pPr>
            <a:endParaRPr lang="es-CR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CR" sz="1600" dirty="0">
                <a:solidFill>
                  <a:srgbClr val="00B0F0"/>
                </a:solidFill>
              </a:rPr>
              <a:t> </a:t>
            </a:r>
            <a:endParaRPr lang="es-CR" sz="1400" dirty="0"/>
          </a:p>
          <a:p>
            <a:pPr>
              <a:defRPr/>
            </a:pPr>
            <a:endParaRPr lang="es-CR" sz="1600" dirty="0"/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id="{E6CCF06E-70DF-4061-9E01-654B40E9BD7A}"/>
              </a:ext>
            </a:extLst>
          </p:cNvPr>
          <p:cNvSpPr/>
          <p:nvPr/>
        </p:nvSpPr>
        <p:spPr>
          <a:xfrm>
            <a:off x="4110989" y="2368097"/>
            <a:ext cx="3362178" cy="227113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41" name="CuadroTexto 16">
            <a:extLst>
              <a:ext uri="{FF2B5EF4-FFF2-40B4-BE49-F238E27FC236}">
                <a16:creationId xmlns:a16="http://schemas.microsoft.com/office/drawing/2014/main" id="{08B0C842-2AA9-49B8-B472-140DCA84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1" y="3898900"/>
            <a:ext cx="1411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1800" dirty="0">
                <a:solidFill>
                  <a:schemeClr val="bg1"/>
                </a:solidFill>
              </a:rPr>
              <a:t>APSR. </a:t>
            </a:r>
            <a:endParaRPr lang="es-CR" altLang="es-CR" sz="1800" dirty="0"/>
          </a:p>
        </p:txBody>
      </p:sp>
      <p:sp>
        <p:nvSpPr>
          <p:cNvPr id="18442" name="CuadroTexto 17">
            <a:extLst>
              <a:ext uri="{FF2B5EF4-FFF2-40B4-BE49-F238E27FC236}">
                <a16:creationId xmlns:a16="http://schemas.microsoft.com/office/drawing/2014/main" id="{05C49C16-12AC-4D41-84A5-0FA32700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054600"/>
            <a:ext cx="993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2000" dirty="0">
                <a:latin typeface="Calibri" panose="020F0502020204030204" pitchFamily="34" charset="0"/>
              </a:rPr>
              <a:t>Competencias Humanísticas, éticas, jurídicas y cognitivas de Enfermería: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s-CR" sz="2000" dirty="0">
                <a:latin typeface="Calibri" panose="020F0502020204030204" pitchFamily="34" charset="0"/>
              </a:rPr>
              <a:t>   cuido de la salud y del ambiente  que favorecen el Derecho Humano a la Salud con pertinencia cultural. 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C145E94-6B93-4A30-8632-864D3E842039}"/>
              </a:ext>
            </a:extLst>
          </p:cNvPr>
          <p:cNvCxnSpPr>
            <a:cxnSpLocks/>
          </p:cNvCxnSpPr>
          <p:nvPr/>
        </p:nvCxnSpPr>
        <p:spPr>
          <a:xfrm>
            <a:off x="6552562" y="1801191"/>
            <a:ext cx="668022" cy="5978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28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780</Words>
  <Application>Microsoft Office PowerPoint</Application>
  <PresentationFormat>Panorámica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 Bioética y el Desarrollo Sostenible.   VI Foro Franco- Latinoamericano de Bioética y Desarrollo Sostenible.    </vt:lpstr>
      <vt:lpstr>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 Enfermería para el  cuido de la salud  y del ambiente.    </vt:lpstr>
      <vt:lpstr> Articulo 33: “…participar en los programas tendientes a reducir la acción nociva de los elementos químicos,  biológicos o físicos causados por la industria y otras actividades humanas.</vt:lpstr>
      <vt:lpstr>Porqué pensar desde la gestión  de Enfermería en el cuido del ambiente  y el desarrollo sostenible para favorecer el Derecho Humano a la Salud ?  </vt:lpstr>
      <vt:lpstr>En salud y en Desarrollo sostenible,  los intereses de los seres humanos son los únicos que cuentan moralmente ?  </vt:lpstr>
      <vt:lpstr>Consideración del principio de sustentabilidad en Enfermería para  la gestión del cuidado y del ambiente.  </vt:lpstr>
      <vt:lpstr>Consideración del Principio de sustentabilidad y gestión del cuido  de la salud  y cuido  del ambiente desde la visión de Enfermería. </vt:lpstr>
      <vt:lpstr>Gracias por su atención.  amtrejos@ccss.sa.cr  rematamo@ccss.sa.cr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 del Medio ambiente y el impacto en la salud de las Personas</dc:title>
  <dc:creator>Rafael Eduardo Matamoros Morales</dc:creator>
  <cp:lastModifiedBy>Rafael Eduardo Matamoros Morales</cp:lastModifiedBy>
  <cp:revision>39</cp:revision>
  <dcterms:modified xsi:type="dcterms:W3CDTF">2019-04-30T13:54:39Z</dcterms:modified>
</cp:coreProperties>
</file>