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5" r:id="rId4"/>
    <p:sldId id="296" r:id="rId5"/>
    <p:sldId id="273" r:id="rId6"/>
    <p:sldId id="274" r:id="rId7"/>
    <p:sldId id="272" r:id="rId8"/>
    <p:sldId id="271" r:id="rId9"/>
    <p:sldId id="290" r:id="rId10"/>
    <p:sldId id="267" r:id="rId11"/>
    <p:sldId id="292" r:id="rId12"/>
    <p:sldId id="264" r:id="rId13"/>
    <p:sldId id="284" r:id="rId14"/>
    <p:sldId id="279" r:id="rId15"/>
    <p:sldId id="281" r:id="rId16"/>
    <p:sldId id="294" r:id="rId17"/>
    <p:sldId id="268" r:id="rId18"/>
    <p:sldId id="293" r:id="rId19"/>
    <p:sldId id="25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51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12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09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583406" y="830461"/>
            <a:ext cx="11025188" cy="399157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exte du titre"/>
          <p:cNvSpPr txBox="1">
            <a:spLocks noGrp="1"/>
          </p:cNvSpPr>
          <p:nvPr>
            <p:ph type="title"/>
          </p:nvPr>
        </p:nvSpPr>
        <p:spPr>
          <a:xfrm>
            <a:off x="476250" y="4991695"/>
            <a:ext cx="11239500" cy="785813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76250" y="5813227"/>
            <a:ext cx="11239500" cy="58935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87"/>
            </a:lvl1pPr>
            <a:lvl2pPr marL="0" indent="160729">
              <a:lnSpc>
                <a:spcPct val="120000"/>
              </a:lnSpc>
              <a:spcBef>
                <a:spcPts val="0"/>
              </a:spcBef>
              <a:buSzTx/>
              <a:buNone/>
              <a:defRPr sz="1687"/>
            </a:lvl2pPr>
            <a:lvl3pPr marL="0" indent="321457">
              <a:lnSpc>
                <a:spcPct val="120000"/>
              </a:lnSpc>
              <a:spcBef>
                <a:spcPts val="0"/>
              </a:spcBef>
              <a:buSzTx/>
              <a:buNone/>
              <a:defRPr sz="1687"/>
            </a:lvl3pPr>
            <a:lvl4pPr marL="0" indent="482186">
              <a:lnSpc>
                <a:spcPct val="120000"/>
              </a:lnSpc>
              <a:spcBef>
                <a:spcPts val="0"/>
              </a:spcBef>
              <a:buSzTx/>
              <a:buNone/>
              <a:defRPr sz="1687"/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687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1164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gne"/>
          <p:cNvSpPr/>
          <p:nvPr/>
        </p:nvSpPr>
        <p:spPr>
          <a:xfrm>
            <a:off x="476250" y="1812727"/>
            <a:ext cx="112395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63" name="Ligne"/>
          <p:cNvSpPr/>
          <p:nvPr/>
        </p:nvSpPr>
        <p:spPr>
          <a:xfrm flipV="1">
            <a:off x="476250" y="6500811"/>
            <a:ext cx="11239500" cy="2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64" name="Ligne"/>
          <p:cNvSpPr/>
          <p:nvPr/>
        </p:nvSpPr>
        <p:spPr>
          <a:xfrm flipV="1">
            <a:off x="476250" y="357188"/>
            <a:ext cx="112395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6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6" name="Texte niveau 1…"/>
          <p:cNvSpPr txBox="1">
            <a:spLocks noGrp="1"/>
          </p:cNvSpPr>
          <p:nvPr>
            <p:ph type="body" idx="1"/>
          </p:nvPr>
        </p:nvSpPr>
        <p:spPr>
          <a:xfrm>
            <a:off x="476250" y="2134195"/>
            <a:ext cx="11239500" cy="402728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2837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54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5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0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46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01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72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7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05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0F0C-3087-4F33-B039-359546D007B0}" type="datetimeFigureOut">
              <a:rPr lang="fr-FR" smtClean="0"/>
              <a:t>03/05/2019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FF01-35D7-4F89-A7AF-7E42F7AE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3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484542"/>
            <a:ext cx="12172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LES DOMMAGES TRANSGÉNÉRATIONNELS</a:t>
            </a:r>
            <a:endParaRPr lang="fr-FR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81402" y="6457950"/>
            <a:ext cx="4591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Forum franco-latino-américain de bioéthique – 2-3 mai 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3209" y="5259453"/>
            <a:ext cx="7558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ÉMILIE GAILLARD</a:t>
            </a:r>
          </a:p>
          <a:p>
            <a:r>
              <a:rPr lang="fr-FR" dirty="0"/>
              <a:t>Maître de conférences en droit privé - Sciences Po Rennes</a:t>
            </a:r>
          </a:p>
          <a:p>
            <a:r>
              <a:rPr lang="fr-FR" dirty="0"/>
              <a:t>Co-directrice du Pôle Risque, Qualité et environnement durables (MRSH CAEN)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8"/>
          <a:stretch/>
        </p:blipFill>
        <p:spPr>
          <a:xfrm>
            <a:off x="2486224" y="1282563"/>
            <a:ext cx="7200000" cy="38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2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Problèmes lors de la construction et exploitation ! </a:t>
            </a:r>
          </a:p>
        </p:txBody>
      </p:sp>
      <p:pic>
        <p:nvPicPr>
          <p:cNvPr id="4" name="Image 3" descr="4649976_6_cc26_l-epr-de-flamanville-en-construction-en-2013_e926ea3d9773bbdce2d01f27ceaa75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2" y="1825625"/>
            <a:ext cx="5449288" cy="4351338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76665370-14B5-C44D-A7A4-12E06E476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378" b="6378"/>
          <a:stretch>
            <a:fillRect/>
          </a:stretch>
        </p:blipFill>
        <p:spPr>
          <a:xfrm>
            <a:off x="5848350" y="1825625"/>
            <a:ext cx="6343650" cy="4351338"/>
          </a:xfrm>
        </p:spPr>
      </p:pic>
    </p:spTree>
    <p:extLst>
      <p:ext uri="{BB962C8B-B14F-4D97-AF65-F5344CB8AC3E}">
        <p14:creationId xmlns:p14="http://schemas.microsoft.com/office/powerpoint/2010/main" val="4521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D244D8B-B19C-0446-92E2-2A4ED7CB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La question du démantèlement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0A39F9F-04EC-7D40-B3F8-F25BCC2EB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50" y="1690688"/>
            <a:ext cx="6127995" cy="40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3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3" y="468775"/>
            <a:ext cx="9984436" cy="59204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11423" y="6488668"/>
            <a:ext cx="5568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Crédit : Tribunal Monsanto/G. de CROP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695007" y="611304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Brest </a:t>
            </a:r>
          </a:p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03/04/2019</a:t>
            </a:r>
          </a:p>
        </p:txBody>
      </p:sp>
    </p:spTree>
    <p:extLst>
      <p:ext uri="{BB962C8B-B14F-4D97-AF65-F5344CB8AC3E}">
        <p14:creationId xmlns:p14="http://schemas.microsoft.com/office/powerpoint/2010/main" val="79198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51" y="179786"/>
            <a:ext cx="8324698" cy="59863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33651" y="6225235"/>
            <a:ext cx="3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Tribunal Russell</a:t>
            </a:r>
          </a:p>
        </p:txBody>
      </p:sp>
    </p:spTree>
    <p:extLst>
      <p:ext uri="{BB962C8B-B14F-4D97-AF65-F5344CB8AC3E}">
        <p14:creationId xmlns:p14="http://schemas.microsoft.com/office/powerpoint/2010/main" val="336700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. Une problématique récente au coeur de changements en cascades de paradigmes scientifiques"/>
          <p:cNvSpPr txBox="1">
            <a:spLocks noGrp="1"/>
          </p:cNvSpPr>
          <p:nvPr>
            <p:ph type="title"/>
          </p:nvPr>
        </p:nvSpPr>
        <p:spPr>
          <a:xfrm>
            <a:off x="1964531" y="326108"/>
            <a:ext cx="8429626" cy="133945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3400" cap="none"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r>
              <a:rPr lang="fr-FR" dirty="0"/>
              <a:t>PE = </a:t>
            </a:r>
            <a:r>
              <a:rPr dirty="0"/>
              <a:t> Une </a:t>
            </a:r>
            <a:r>
              <a:rPr dirty="0" err="1"/>
              <a:t>problématique</a:t>
            </a:r>
            <a:r>
              <a:rPr dirty="0"/>
              <a:t> </a:t>
            </a:r>
            <a:r>
              <a:rPr dirty="0" err="1"/>
              <a:t>récente</a:t>
            </a:r>
            <a:r>
              <a:rPr dirty="0"/>
              <a:t> au </a:t>
            </a:r>
            <a:r>
              <a:rPr dirty="0" err="1"/>
              <a:t>coeur</a:t>
            </a:r>
            <a:r>
              <a:rPr dirty="0"/>
              <a:t> de </a:t>
            </a:r>
            <a:r>
              <a:rPr dirty="0" err="1"/>
              <a:t>changements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cascades de </a:t>
            </a:r>
            <a:r>
              <a:rPr dirty="0" err="1"/>
              <a:t>paradigmes</a:t>
            </a:r>
            <a:r>
              <a:rPr dirty="0"/>
              <a:t> </a:t>
            </a:r>
            <a:r>
              <a:rPr dirty="0" err="1"/>
              <a:t>scientifiques</a:t>
            </a:r>
            <a:endParaRPr dirty="0"/>
          </a:p>
        </p:txBody>
      </p:sp>
      <p:sp>
        <p:nvSpPr>
          <p:cNvPr id="163" name="A. Aux confins des sciences épidémiologiques:"/>
          <p:cNvSpPr txBox="1">
            <a:spLocks noGrp="1"/>
          </p:cNvSpPr>
          <p:nvPr>
            <p:ph type="body" idx="1"/>
          </p:nvPr>
        </p:nvSpPr>
        <p:spPr>
          <a:xfrm>
            <a:off x="747133" y="1873405"/>
            <a:ext cx="9721416" cy="4029119"/>
          </a:xfrm>
          <a:prstGeom prst="rect">
            <a:avLst/>
          </a:prstGeom>
        </p:spPr>
        <p:txBody>
          <a:bodyPr/>
          <a:lstStyle/>
          <a:p>
            <a:pPr marL="0" indent="0" algn="just" defTabSz="398428">
              <a:spcBef>
                <a:spcPts val="2812"/>
              </a:spcBef>
              <a:buNone/>
              <a:defRPr sz="3298" b="1"/>
            </a:pPr>
            <a:r>
              <a:rPr lang="fr-FR" dirty="0"/>
              <a:t>=&gt; </a:t>
            </a:r>
            <a:r>
              <a:rPr dirty="0"/>
              <a:t>Aux </a:t>
            </a:r>
            <a:r>
              <a:rPr dirty="0" err="1"/>
              <a:t>confins</a:t>
            </a:r>
            <a:r>
              <a:rPr dirty="0"/>
              <a:t> des sciences </a:t>
            </a:r>
            <a:r>
              <a:rPr dirty="0" err="1"/>
              <a:t>épidémiologiques</a:t>
            </a:r>
            <a:r>
              <a:rPr dirty="0"/>
              <a:t>:</a:t>
            </a:r>
          </a:p>
          <a:p>
            <a:pPr marL="0" indent="0" algn="just" defTabSz="398428">
              <a:spcBef>
                <a:spcPts val="2812"/>
              </a:spcBef>
              <a:buNone/>
              <a:defRPr sz="3298" b="1"/>
            </a:pPr>
            <a:endParaRPr sz="4000" dirty="0"/>
          </a:p>
          <a:p>
            <a:pPr marL="0" indent="0" algn="just" defTabSz="398428">
              <a:spcBef>
                <a:spcPts val="2812"/>
              </a:spcBef>
              <a:buNone/>
              <a:defRPr sz="3298" b="1"/>
            </a:pPr>
            <a:endParaRPr sz="4000" dirty="0"/>
          </a:p>
          <a:p>
            <a:pPr marL="0" indent="0" algn="just" defTabSz="398428">
              <a:spcBef>
                <a:spcPts val="2812"/>
              </a:spcBef>
              <a:buNone/>
              <a:defRPr sz="3298" b="1"/>
            </a:pPr>
            <a:endParaRPr sz="4000" dirty="0"/>
          </a:p>
          <a:p>
            <a:pPr marL="0" indent="0" algn="just" defTabSz="398428">
              <a:spcBef>
                <a:spcPts val="2812"/>
              </a:spcBef>
              <a:buNone/>
              <a:defRPr sz="3298" b="1"/>
            </a:pPr>
            <a:endParaRPr dirty="0"/>
          </a:p>
        </p:txBody>
      </p:sp>
      <p:sp>
        <p:nvSpPr>
          <p:cNvPr id="164" name="Paradigme du …. 16ème siècle…"/>
          <p:cNvSpPr txBox="1"/>
          <p:nvPr/>
        </p:nvSpPr>
        <p:spPr>
          <a:xfrm>
            <a:off x="401445" y="2978454"/>
            <a:ext cx="4973444" cy="3396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2400" dirty="0" err="1"/>
              <a:t>Paradigme</a:t>
            </a:r>
            <a:r>
              <a:rPr sz="2400" dirty="0"/>
              <a:t> du …. </a:t>
            </a:r>
            <a:r>
              <a:rPr sz="2400" b="1" dirty="0"/>
              <a:t>16ème siècle</a:t>
            </a:r>
          </a:p>
          <a:p>
            <a:r>
              <a:rPr sz="2400" b="1" dirty="0"/>
              <a:t>« </a:t>
            </a:r>
            <a:r>
              <a:rPr sz="2400" b="1" dirty="0" err="1"/>
              <a:t>C’est</a:t>
            </a:r>
            <a:r>
              <a:rPr sz="2400" b="1" dirty="0"/>
              <a:t> la dose qui dose</a:t>
            </a:r>
          </a:p>
          <a:p>
            <a:r>
              <a:rPr sz="2400" b="1" dirty="0"/>
              <a:t>qui fait le poison »</a:t>
            </a:r>
          </a:p>
          <a:p>
            <a:r>
              <a:rPr sz="2400" b="1" dirty="0"/>
              <a:t>PARACELSE </a:t>
            </a:r>
          </a:p>
          <a:p>
            <a:endParaRPr sz="2400" b="1" dirty="0"/>
          </a:p>
          <a:p>
            <a:r>
              <a:rPr sz="2400" dirty="0"/>
              <a:t>Tout </a:t>
            </a:r>
            <a:r>
              <a:rPr sz="2400" dirty="0" err="1"/>
              <a:t>notre</a:t>
            </a:r>
            <a:r>
              <a:rPr sz="2400" dirty="0"/>
              <a:t> droit HSE par </a:t>
            </a:r>
            <a:r>
              <a:rPr sz="2400" dirty="0" err="1"/>
              <a:t>exemple</a:t>
            </a:r>
            <a:endParaRPr sz="2400" dirty="0"/>
          </a:p>
          <a:p>
            <a:r>
              <a:rPr sz="2400" dirty="0"/>
              <a:t>= </a:t>
            </a:r>
            <a:r>
              <a:rPr sz="2400" dirty="0" err="1"/>
              <a:t>définition</a:t>
            </a:r>
            <a:r>
              <a:rPr sz="2400" dirty="0"/>
              <a:t> de </a:t>
            </a:r>
            <a:r>
              <a:rPr sz="2400" dirty="0" err="1"/>
              <a:t>seuils</a:t>
            </a:r>
            <a:r>
              <a:rPr sz="2400" dirty="0"/>
              <a:t> </a:t>
            </a:r>
          </a:p>
          <a:p>
            <a:r>
              <a:rPr sz="2400" dirty="0" err="1"/>
              <a:t>i.e</a:t>
            </a:r>
            <a:r>
              <a:rPr sz="2400" dirty="0"/>
              <a:t> : </a:t>
            </a:r>
            <a:r>
              <a:rPr sz="2400" dirty="0" err="1"/>
              <a:t>en</a:t>
            </a:r>
            <a:r>
              <a:rPr sz="2400" dirty="0"/>
              <a:t> dessous, </a:t>
            </a:r>
            <a:r>
              <a:rPr sz="2400" dirty="0" err="1"/>
              <a:t>comme</a:t>
            </a:r>
            <a:r>
              <a:rPr sz="2400" dirty="0"/>
              <a:t> par </a:t>
            </a:r>
            <a:r>
              <a:rPr sz="2400" dirty="0" err="1"/>
              <a:t>magie</a:t>
            </a:r>
            <a:r>
              <a:rPr sz="2400" dirty="0"/>
              <a:t>, </a:t>
            </a:r>
          </a:p>
          <a:p>
            <a:r>
              <a:rPr sz="2400" dirty="0"/>
              <a:t>Il </a:t>
            </a:r>
            <a:r>
              <a:rPr sz="2400" dirty="0" err="1"/>
              <a:t>n’y</a:t>
            </a:r>
            <a:r>
              <a:rPr sz="2400" dirty="0"/>
              <a:t> a </a:t>
            </a:r>
            <a:r>
              <a:rPr sz="2400" dirty="0" err="1"/>
              <a:t>aucun</a:t>
            </a:r>
            <a:r>
              <a:rPr sz="2400" dirty="0"/>
              <a:t> </a:t>
            </a:r>
            <a:r>
              <a:rPr sz="2400" dirty="0" err="1"/>
              <a:t>effet</a:t>
            </a:r>
            <a:r>
              <a:rPr sz="2400" dirty="0"/>
              <a:t> !</a:t>
            </a:r>
          </a:p>
        </p:txBody>
      </p:sp>
      <p:sp>
        <p:nvSpPr>
          <p:cNvPr id="165" name="Nécessité d’une science…"/>
          <p:cNvSpPr txBox="1"/>
          <p:nvPr/>
        </p:nvSpPr>
        <p:spPr>
          <a:xfrm>
            <a:off x="5508701" y="2632082"/>
            <a:ext cx="5988205" cy="4134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12002" indent="-312002">
              <a:buClr>
                <a:srgbClr val="BEBEBE"/>
              </a:buClr>
              <a:buSzPct val="125000"/>
              <a:buChar char="•"/>
              <a:defRPr b="1" i="1" u="sng"/>
            </a:pPr>
            <a:r>
              <a:rPr sz="2400" dirty="0" err="1"/>
              <a:t>Nécessité</a:t>
            </a:r>
            <a:r>
              <a:rPr sz="2400" dirty="0"/>
              <a:t> </a:t>
            </a:r>
            <a:r>
              <a:rPr sz="2400" dirty="0" err="1"/>
              <a:t>d’une</a:t>
            </a:r>
            <a:r>
              <a:rPr sz="2400" dirty="0"/>
              <a:t> science</a:t>
            </a:r>
          </a:p>
          <a:p>
            <a:pPr algn="l">
              <a:defRPr b="1" i="1" u="sng"/>
            </a:pPr>
            <a:r>
              <a:rPr sz="2400" dirty="0" err="1"/>
              <a:t>systémique</a:t>
            </a:r>
            <a:r>
              <a:rPr sz="2400" dirty="0"/>
              <a:t> et </a:t>
            </a:r>
            <a:r>
              <a:rPr sz="2400" dirty="0" err="1"/>
              <a:t>complexe</a:t>
            </a:r>
            <a:endParaRPr sz="2400" dirty="0"/>
          </a:p>
          <a:p>
            <a:pPr algn="l"/>
            <a:r>
              <a:rPr sz="2400" dirty="0"/>
              <a:t>CAR</a:t>
            </a:r>
          </a:p>
          <a:p>
            <a:pPr marL="312002" indent="-312002">
              <a:buClr>
                <a:srgbClr val="BEBEBE"/>
              </a:buClr>
              <a:buSzPct val="125000"/>
              <a:buChar char="-"/>
            </a:pPr>
            <a:r>
              <a:rPr sz="2400" dirty="0" err="1"/>
              <a:t>effets</a:t>
            </a:r>
            <a:r>
              <a:rPr sz="2400" dirty="0"/>
              <a:t> </a:t>
            </a:r>
            <a:r>
              <a:rPr sz="2400" dirty="0" err="1"/>
              <a:t>à</a:t>
            </a:r>
            <a:r>
              <a:rPr sz="2400" dirty="0"/>
              <a:t> </a:t>
            </a:r>
            <a:r>
              <a:rPr sz="2400" dirty="0" err="1"/>
              <a:t>faibles</a:t>
            </a:r>
            <a:r>
              <a:rPr sz="2400" dirty="0"/>
              <a:t> doses</a:t>
            </a:r>
          </a:p>
          <a:p>
            <a:pPr marL="312002" indent="-312002">
              <a:buClr>
                <a:srgbClr val="BEBEBE"/>
              </a:buClr>
              <a:buSzPct val="125000"/>
              <a:buChar char="-"/>
            </a:pPr>
            <a:r>
              <a:rPr sz="2400" dirty="0" err="1"/>
              <a:t>processus</a:t>
            </a:r>
            <a:r>
              <a:rPr sz="2400" dirty="0"/>
              <a:t> de bioaccumulation</a:t>
            </a:r>
          </a:p>
          <a:p>
            <a:pPr marL="312002" indent="-312002">
              <a:buClr>
                <a:srgbClr val="BEBEBE"/>
              </a:buClr>
              <a:buSzPct val="125000"/>
              <a:buChar char="-"/>
            </a:pPr>
            <a:r>
              <a:rPr sz="2400" dirty="0" err="1"/>
              <a:t>effet</a:t>
            </a:r>
            <a:r>
              <a:rPr sz="2400" dirty="0"/>
              <a:t> cocktail   </a:t>
            </a:r>
          </a:p>
          <a:p>
            <a:pPr marL="312002" indent="-312002">
              <a:buClr>
                <a:srgbClr val="BEBEBE"/>
              </a:buClr>
              <a:buSzPct val="125000"/>
              <a:buChar char="•"/>
              <a:defRPr b="1" i="1" u="sng"/>
            </a:pPr>
            <a:r>
              <a:rPr sz="2400" dirty="0" err="1"/>
              <a:t>Nécessité</a:t>
            </a:r>
            <a:r>
              <a:rPr sz="2400" dirty="0"/>
              <a:t> </a:t>
            </a:r>
            <a:r>
              <a:rPr sz="2400" dirty="0" err="1"/>
              <a:t>d’une</a:t>
            </a:r>
            <a:r>
              <a:rPr sz="2400" dirty="0"/>
              <a:t> science</a:t>
            </a:r>
          </a:p>
          <a:p>
            <a:pPr algn="l">
              <a:defRPr b="1" i="1" u="sng"/>
            </a:pPr>
            <a:r>
              <a:rPr sz="2400" dirty="0" err="1"/>
              <a:t>transgénérationnelle</a:t>
            </a:r>
            <a:r>
              <a:rPr sz="2400" dirty="0"/>
              <a:t>:</a:t>
            </a:r>
          </a:p>
          <a:p>
            <a:pPr marL="312002" indent="-312002">
              <a:buClr>
                <a:srgbClr val="BEBEBE"/>
              </a:buClr>
              <a:buSzPct val="125000"/>
              <a:buChar char="-"/>
            </a:pPr>
            <a:r>
              <a:rPr sz="2400" dirty="0" err="1"/>
              <a:t>Effet-fenêtre</a:t>
            </a:r>
            <a:endParaRPr sz="2400" dirty="0"/>
          </a:p>
          <a:p>
            <a:pPr marL="312002" indent="-312002">
              <a:buClr>
                <a:srgbClr val="BEBEBE"/>
              </a:buClr>
              <a:buSzPct val="125000"/>
              <a:buChar char="-"/>
            </a:pPr>
            <a:r>
              <a:rPr sz="2400" dirty="0" err="1"/>
              <a:t>Effets</a:t>
            </a:r>
            <a:r>
              <a:rPr sz="2400" dirty="0"/>
              <a:t> </a:t>
            </a:r>
            <a:r>
              <a:rPr sz="2400" dirty="0" err="1"/>
              <a:t>différés</a:t>
            </a:r>
            <a:r>
              <a:rPr sz="2400" dirty="0"/>
              <a:t> </a:t>
            </a:r>
            <a:r>
              <a:rPr sz="2400" dirty="0" err="1"/>
              <a:t>dans</a:t>
            </a:r>
            <a:r>
              <a:rPr sz="2400" dirty="0"/>
              <a:t> le temps</a:t>
            </a:r>
          </a:p>
          <a:p>
            <a:pPr marL="312002" indent="-312002">
              <a:buClr>
                <a:srgbClr val="BEBEBE"/>
              </a:buClr>
              <a:buSzPct val="125000"/>
              <a:buChar char="-"/>
            </a:pPr>
            <a:r>
              <a:rPr sz="2400" dirty="0" err="1"/>
              <a:t>Effets</a:t>
            </a:r>
            <a:r>
              <a:rPr sz="2400" dirty="0"/>
              <a:t> </a:t>
            </a:r>
            <a:r>
              <a:rPr sz="2400" dirty="0" err="1"/>
              <a:t>transgénérationnels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582038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76250" y="360909"/>
            <a:ext cx="11277483" cy="4706986"/>
          </a:xfrm>
          <a:prstGeom prst="rect">
            <a:avLst/>
          </a:prstGeom>
        </p:spPr>
      </p:pic>
      <p:sp>
        <p:nvSpPr>
          <p:cNvPr id="172" name="EFFETS DIFFERES DANS LE TEMPS"/>
          <p:cNvSpPr txBox="1">
            <a:spLocks noGrp="1"/>
          </p:cNvSpPr>
          <p:nvPr>
            <p:ph type="title"/>
          </p:nvPr>
        </p:nvSpPr>
        <p:spPr>
          <a:xfrm>
            <a:off x="1890117" y="5486400"/>
            <a:ext cx="8429625" cy="2911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1518">
              <a:defRPr sz="5056"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dirty="0"/>
              <a:t>EFFETS DIFFERES DANS LE TEMPS</a:t>
            </a:r>
          </a:p>
        </p:txBody>
      </p:sp>
      <p:sp>
        <p:nvSpPr>
          <p:cNvPr id="173" name="Source : Rapport PNUE-OMS 2012 p.1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Source : Rapport PNUE-OMS 2012 p.12</a:t>
            </a:r>
          </a:p>
        </p:txBody>
      </p:sp>
    </p:spTree>
    <p:extLst>
      <p:ext uri="{BB962C8B-B14F-4D97-AF65-F5344CB8AC3E}">
        <p14:creationId xmlns:p14="http://schemas.microsoft.com/office/powerpoint/2010/main" val="307758438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A047698-87A9-AB49-A7A1-2A6E9829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/>
              <a:t>Mutations et métamorphoses des droits humains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84B73B-4247-F344-A94C-F643D533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690688"/>
            <a:ext cx="11830050" cy="490061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b="1" dirty="0"/>
              <a:t>	</a:t>
            </a:r>
            <a:r>
              <a:rPr lang="fr-FR" sz="3100" b="1" dirty="0"/>
              <a:t>* 4 générations de droits de l’homme:</a:t>
            </a:r>
          </a:p>
          <a:p>
            <a:pPr marL="0" indent="0" algn="just">
              <a:buNone/>
            </a:pPr>
            <a:r>
              <a:rPr lang="fr-FR" sz="3100" dirty="0"/>
              <a:t>		- 1</a:t>
            </a:r>
            <a:r>
              <a:rPr lang="fr-FR" sz="3100" baseline="30000" dirty="0"/>
              <a:t>ère</a:t>
            </a:r>
            <a:r>
              <a:rPr lang="fr-FR" sz="3100" dirty="0"/>
              <a:t> génération : droits civils et politiques (liberté d’aller et de 				venir / liberté de penser / Droit à la vie)</a:t>
            </a:r>
          </a:p>
          <a:p>
            <a:pPr marL="0" indent="0" algn="just">
              <a:buNone/>
            </a:pPr>
            <a:r>
              <a:rPr lang="fr-FR" sz="3100" dirty="0"/>
              <a:t>		- 2</a:t>
            </a:r>
            <a:r>
              <a:rPr lang="fr-FR" sz="3100" baseline="30000" dirty="0"/>
              <a:t>nde</a:t>
            </a:r>
            <a:r>
              <a:rPr lang="fr-FR" sz="3100" dirty="0"/>
              <a:t> génération : droit à une vie </a:t>
            </a:r>
            <a:r>
              <a:rPr lang="fr-FR" sz="3100" dirty="0" err="1"/>
              <a:t>familale</a:t>
            </a:r>
            <a:r>
              <a:rPr lang="fr-FR" sz="3100" dirty="0"/>
              <a:t>, droit au respect du domicile, droit à la 		santé</a:t>
            </a:r>
          </a:p>
          <a:p>
            <a:pPr marL="0" indent="0" algn="just">
              <a:buNone/>
            </a:pPr>
            <a:r>
              <a:rPr lang="fr-FR" sz="3100" dirty="0"/>
              <a:t>		- 3</a:t>
            </a:r>
            <a:r>
              <a:rPr lang="fr-FR" sz="3100" baseline="30000" dirty="0"/>
              <a:t>ème</a:t>
            </a:r>
            <a:r>
              <a:rPr lang="fr-FR" sz="3100" dirty="0"/>
              <a:t> génération :  droit à un environnement sain (santé environnementale, 			intégrité et sécurité de la planète)</a:t>
            </a:r>
          </a:p>
          <a:p>
            <a:pPr marL="0" indent="0" algn="just">
              <a:buNone/>
            </a:pPr>
            <a:endParaRPr lang="fr-FR" sz="3100" dirty="0"/>
          </a:p>
          <a:p>
            <a:pPr marL="0" indent="0" algn="just">
              <a:buNone/>
            </a:pPr>
            <a:r>
              <a:rPr lang="fr-FR" sz="3100" dirty="0"/>
              <a:t>	* Contexte : plusieurs systèmes juridiques (internationaux, régionaux à national) 	qui 	</a:t>
            </a:r>
            <a:r>
              <a:rPr lang="fr-FR" sz="3100" dirty="0" err="1"/>
              <a:t>co-existence</a:t>
            </a:r>
            <a:r>
              <a:rPr lang="fr-FR" sz="3100" dirty="0"/>
              <a:t> et </a:t>
            </a:r>
            <a:r>
              <a:rPr lang="fr-FR" sz="3100" dirty="0" err="1"/>
              <a:t>co</a:t>
            </a:r>
            <a:r>
              <a:rPr lang="fr-FR" sz="3100" dirty="0"/>
              <a:t>-évoluent:</a:t>
            </a:r>
          </a:p>
          <a:p>
            <a:pPr marL="0" indent="0" algn="just">
              <a:buNone/>
            </a:pPr>
            <a:r>
              <a:rPr lang="fr-FR" sz="3100" dirty="0"/>
              <a:t>		- la Cour IDH a commencé un processus de transformation en reconnaissant les 			droits collectifs des générations futures mais doit aller plus loin</a:t>
            </a:r>
          </a:p>
          <a:p>
            <a:pPr marL="0" indent="0" algn="just">
              <a:buNone/>
            </a:pPr>
            <a:r>
              <a:rPr lang="fr-FR" sz="3100" dirty="0"/>
              <a:t>		- la Cour EDH = déclinaison environnementale des droits de l’homme 		« classiques » = atteinte au droit à la vie peut résulter d’une atteinte à l’environnement 	(Cour EDH)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1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695007" y="611304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Brest </a:t>
            </a:r>
          </a:p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03/04/2019</a:t>
            </a:r>
          </a:p>
        </p:txBody>
      </p:sp>
    </p:spTree>
    <p:extLst>
      <p:ext uri="{BB962C8B-B14F-4D97-AF65-F5344CB8AC3E}">
        <p14:creationId xmlns:p14="http://schemas.microsoft.com/office/powerpoint/2010/main" val="311849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Déclaration des droits </a:t>
            </a:r>
            <a:br>
              <a:rPr lang="fr-FR" b="1" dirty="0"/>
            </a:br>
            <a:r>
              <a:rPr lang="fr-FR" b="1" dirty="0"/>
              <a:t>et devoirs de l’Humanité 2015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533" r="2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188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6" y="534323"/>
            <a:ext cx="11849100" cy="17522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58955" y="3189715"/>
            <a:ext cx="5283462" cy="707886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u="sng" dirty="0" err="1">
                <a:solidFill>
                  <a:schemeClr val="tx1"/>
                </a:solidFill>
              </a:rPr>
              <a:t>emilie.gaillard@sciencespo-rennes,fr</a:t>
            </a:r>
            <a:r>
              <a:rPr lang="fr-FR" sz="2000" u="sng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Twitter : @emiegaillard77 </a:t>
            </a:r>
            <a:endParaRPr lang="fr-FR" sz="2000" dirty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003406" y="4393162"/>
            <a:ext cx="2194561" cy="987540"/>
            <a:chOff x="3591763" y="5564086"/>
            <a:chExt cx="2194561" cy="987540"/>
          </a:xfrm>
        </p:grpSpPr>
        <p:sp>
          <p:nvSpPr>
            <p:cNvPr id="5" name="Rectangle 4"/>
            <p:cNvSpPr/>
            <p:nvPr/>
          </p:nvSpPr>
          <p:spPr>
            <a:xfrm>
              <a:off x="3591763" y="5564086"/>
              <a:ext cx="2194561" cy="987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044" y="5618103"/>
              <a:ext cx="1059864" cy="87950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316" y="5603107"/>
              <a:ext cx="915065" cy="894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1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17707-7E22-814A-8E0B-68FCB9E4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nécessité d’une éthique du futur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1A835E-2F16-2442-BCD9-7EAF02CF7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55" y="2046638"/>
            <a:ext cx="2536747" cy="420425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C5AF4A1-434E-3647-A177-164313E00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62" y="2578100"/>
            <a:ext cx="2840738" cy="27583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7D9F682-09CE-7C47-9434-DB452363EDE0}"/>
              </a:ext>
            </a:extLst>
          </p:cNvPr>
          <p:cNvSpPr txBox="1"/>
          <p:nvPr/>
        </p:nvSpPr>
        <p:spPr>
          <a:xfrm>
            <a:off x="7832035" y="2578100"/>
            <a:ext cx="3710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Mutation de l’Agir Humain </a:t>
            </a:r>
          </a:p>
          <a:p>
            <a:endParaRPr lang="fr-FR" b="1" dirty="0"/>
          </a:p>
          <a:p>
            <a:r>
              <a:rPr lang="fr-FR" b="1" dirty="0"/>
              <a:t>Force géophysique </a:t>
            </a:r>
          </a:p>
          <a:p>
            <a:endParaRPr lang="fr-FR" b="1" dirty="0"/>
          </a:p>
          <a:p>
            <a:r>
              <a:rPr lang="fr-FR" b="1" dirty="0"/>
              <a:t>« L’Humanité n’a pas droit au suicide »</a:t>
            </a:r>
          </a:p>
          <a:p>
            <a:endParaRPr lang="fr-FR" b="1" dirty="0"/>
          </a:p>
          <a:p>
            <a:r>
              <a:rPr lang="fr-FR" b="1" dirty="0"/>
              <a:t>// Anthropocène (Géologues)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282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2FCC5-AC64-1E40-BD9F-D335ECB5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nécessité d’un droit des générations futures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549BF4-913C-5649-9A59-ECEB0C9E5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882774"/>
            <a:ext cx="11125200" cy="4632325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Au droit de demain de régir l’avenir =&gt; pas besoin de penser à la protection juridique des générations futures.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Le droit s’est construit en totale ignorance de l’avenir.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Prendre en compte les intérêts des générations futures = nouveauté pour les juristes (= Révolution copernicienne – A. KISS).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=&gt; Absence de repères pour gouverner l’avenir =&gt; besoin de nouveaux mots pour désigner ce « rapport » avec les générations futures.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7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16264B-707A-1E40-843D-B29BA428F5CF}"/>
              </a:ext>
            </a:extLst>
          </p:cNvPr>
          <p:cNvSpPr/>
          <p:nvPr/>
        </p:nvSpPr>
        <p:spPr>
          <a:xfrm>
            <a:off x="266700" y="419100"/>
            <a:ext cx="119253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fr-FR" sz="3200" b="1" dirty="0"/>
              <a:t>Idée de plusieurs processus de transformations actuellement à l’œuvre : le droit des générations futures = un droit en devenir </a:t>
            </a:r>
          </a:p>
          <a:p>
            <a:pPr algn="just">
              <a:buFontTx/>
              <a:buChar char="•"/>
            </a:pPr>
            <a:endParaRPr lang="fr-FR" sz="3200" b="1" dirty="0"/>
          </a:p>
          <a:p>
            <a:pPr algn="just"/>
            <a:r>
              <a:rPr lang="fr-FR" sz="3200" b="1" dirty="0"/>
              <a:t>= 2 pôles majeurs :</a:t>
            </a:r>
          </a:p>
          <a:p>
            <a:pPr algn="just"/>
            <a:r>
              <a:rPr lang="fr-FR" sz="3200" b="1" dirty="0"/>
              <a:t>	=&gt;  droit de la condition humaine future (lois bioéthiques)</a:t>
            </a:r>
          </a:p>
          <a:p>
            <a:pPr algn="just"/>
            <a:r>
              <a:rPr lang="fr-FR" sz="3200" b="1" dirty="0"/>
              <a:t>	=&gt; droit de la protection de l’environnement (qui provient du 	droit 	international)</a:t>
            </a:r>
          </a:p>
          <a:p>
            <a:pPr algn="just"/>
            <a:endParaRPr lang="fr-FR" sz="3200" b="1" dirty="0"/>
          </a:p>
          <a:p>
            <a:pPr algn="just"/>
            <a:r>
              <a:rPr lang="fr-FR" sz="3200" b="1" dirty="0"/>
              <a:t>Droit en devenir dans un monde d’accélérations et de profondes et complexes mutations : </a:t>
            </a:r>
          </a:p>
          <a:p>
            <a:pPr algn="just"/>
            <a:r>
              <a:rPr lang="fr-FR" sz="3200" b="1" dirty="0"/>
              <a:t>	* des acteurs à l’échelle internationale (multinationales/Etats), 	* des types de dommages </a:t>
            </a:r>
            <a:r>
              <a:rPr lang="fr-FR" sz="3200" b="1" dirty="0" err="1"/>
              <a:t>transgénérationnels</a:t>
            </a:r>
            <a:r>
              <a:rPr lang="fr-FR" sz="3200" b="1" dirty="0"/>
              <a:t>, </a:t>
            </a:r>
          </a:p>
          <a:p>
            <a:pPr algn="just"/>
            <a:r>
              <a:rPr lang="fr-FR" sz="3200" b="1" dirty="0"/>
              <a:t>	* des types d’actions et de représentations.</a:t>
            </a:r>
          </a:p>
        </p:txBody>
      </p:sp>
    </p:spTree>
    <p:extLst>
      <p:ext uri="{BB962C8B-B14F-4D97-AF65-F5344CB8AC3E}">
        <p14:creationId xmlns:p14="http://schemas.microsoft.com/office/powerpoint/2010/main" val="38810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1917"/>
            <a:ext cx="9296400" cy="61588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47800" y="6334125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sables bitumineux d'Alberta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695007" y="611304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Brest </a:t>
            </a:r>
          </a:p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03/04/2019</a:t>
            </a:r>
          </a:p>
        </p:txBody>
      </p:sp>
    </p:spTree>
    <p:extLst>
      <p:ext uri="{BB962C8B-B14F-4D97-AF65-F5344CB8AC3E}">
        <p14:creationId xmlns:p14="http://schemas.microsoft.com/office/powerpoint/2010/main" val="161311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79797"/>
            <a:ext cx="9639300" cy="542210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47800" y="6334125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La déforestation en Amazonie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695007" y="611304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Brest </a:t>
            </a:r>
          </a:p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03/04/2019</a:t>
            </a:r>
          </a:p>
        </p:txBody>
      </p:sp>
    </p:spTree>
    <p:extLst>
      <p:ext uri="{BB962C8B-B14F-4D97-AF65-F5344CB8AC3E}">
        <p14:creationId xmlns:p14="http://schemas.microsoft.com/office/powerpoint/2010/main" val="213907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4" y="572485"/>
            <a:ext cx="10153652" cy="57130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19174" y="6391275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Naufrage du « Grande </a:t>
            </a:r>
            <a:r>
              <a:rPr lang="fr-FR" sz="2400" b="1" dirty="0" err="1"/>
              <a:t>America</a:t>
            </a:r>
            <a:r>
              <a:rPr lang="fr-FR" sz="2400" b="1" dirty="0"/>
              <a:t> 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695007" y="611304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Brest </a:t>
            </a:r>
          </a:p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03/04/2019</a:t>
            </a:r>
          </a:p>
        </p:txBody>
      </p:sp>
    </p:spTree>
    <p:extLst>
      <p:ext uri="{BB962C8B-B14F-4D97-AF65-F5344CB8AC3E}">
        <p14:creationId xmlns:p14="http://schemas.microsoft.com/office/powerpoint/2010/main" val="217883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81012"/>
            <a:ext cx="9525000" cy="58959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695007" y="611304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Brest </a:t>
            </a:r>
          </a:p>
          <a:p>
            <a:pPr algn="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03/04/2019</a:t>
            </a:r>
          </a:p>
        </p:txBody>
      </p:sp>
    </p:spTree>
    <p:extLst>
      <p:ext uri="{BB962C8B-B14F-4D97-AF65-F5344CB8AC3E}">
        <p14:creationId xmlns:p14="http://schemas.microsoft.com/office/powerpoint/2010/main" val="208121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BDE79-DF9D-424E-9D4F-F7616054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Dommages </a:t>
            </a:r>
            <a:r>
              <a:rPr lang="fr-FR" b="1" dirty="0" err="1"/>
              <a:t>transgénérationnels</a:t>
            </a:r>
            <a:r>
              <a:rPr lang="fr-FR" b="1" dirty="0"/>
              <a:t> liés aux gisements d’uranium 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A90416B-5538-0D45-BD71-4B01EAED3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2250" y="1690688"/>
            <a:ext cx="6889750" cy="49930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59E0304-EF8C-C941-95F3-7947131235E2}"/>
              </a:ext>
            </a:extLst>
          </p:cNvPr>
          <p:cNvSpPr txBox="1"/>
          <p:nvPr/>
        </p:nvSpPr>
        <p:spPr>
          <a:xfrm>
            <a:off x="838200" y="2895600"/>
            <a:ext cx="3333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3200" b="1" dirty="0"/>
              <a:t>Niger</a:t>
            </a:r>
          </a:p>
          <a:p>
            <a:pPr marL="285750" indent="-285750">
              <a:buFontTx/>
              <a:buChar char="-"/>
            </a:pPr>
            <a:endParaRPr lang="fr-FR" sz="3200" b="1" dirty="0"/>
          </a:p>
          <a:p>
            <a:pPr marL="285750" indent="-285750">
              <a:buFontTx/>
              <a:buChar char="-"/>
            </a:pPr>
            <a:r>
              <a:rPr lang="fr-FR" sz="3200" b="1" dirty="0"/>
              <a:t>- France « Scandale de la France contaminée »</a:t>
            </a:r>
          </a:p>
        </p:txBody>
      </p:sp>
    </p:spTree>
    <p:extLst>
      <p:ext uri="{BB962C8B-B14F-4D97-AF65-F5344CB8AC3E}">
        <p14:creationId xmlns:p14="http://schemas.microsoft.com/office/powerpoint/2010/main" val="23135468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296</Words>
  <Application>Microsoft Macintosh PowerPoint</Application>
  <PresentationFormat>Grand écran</PresentationFormat>
  <Paragraphs>91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Gill Sans</vt:lpstr>
      <vt:lpstr>Gill Sans UltraBold</vt:lpstr>
      <vt:lpstr>Helvetica</vt:lpstr>
      <vt:lpstr>Thème Office</vt:lpstr>
      <vt:lpstr>Présentation PowerPoint</vt:lpstr>
      <vt:lpstr>La nécessité d’une éthique du futur</vt:lpstr>
      <vt:lpstr>La nécessité d’un droit des générations futures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Dommages transgénérationnels liés aux gisements d’uranium </vt:lpstr>
      <vt:lpstr>Problèmes lors de la construction et exploitation ! </vt:lpstr>
      <vt:lpstr>La question du démantèlement</vt:lpstr>
      <vt:lpstr>Présentation PowerPoint</vt:lpstr>
      <vt:lpstr>Présentation PowerPoint</vt:lpstr>
      <vt:lpstr>PE =  Une problématique récente au coeur de changements en cascades de paradigmes scientifiques</vt:lpstr>
      <vt:lpstr>EFFETS DIFFERES DANS LE TEMPS</vt:lpstr>
      <vt:lpstr>Mutations et métamorphoses des droits humains</vt:lpstr>
      <vt:lpstr>Présentation PowerPoint</vt:lpstr>
      <vt:lpstr>Déclaration des droits  et devoirs de l’Humanité 2015 </vt:lpstr>
      <vt:lpstr>Présentation PowerPoint</vt:lpstr>
    </vt:vector>
  </TitlesOfParts>
  <Company>Universite de Caen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Hureaux</dc:creator>
  <cp:lastModifiedBy>Emilie Gaillard</cp:lastModifiedBy>
  <cp:revision>10</cp:revision>
  <dcterms:created xsi:type="dcterms:W3CDTF">2019-04-30T13:41:19Z</dcterms:created>
  <dcterms:modified xsi:type="dcterms:W3CDTF">2019-05-03T14:42:24Z</dcterms:modified>
</cp:coreProperties>
</file>